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4" r:id="rId2"/>
    <p:sldId id="271" r:id="rId3"/>
    <p:sldId id="273" r:id="rId4"/>
    <p:sldId id="272" r:id="rId5"/>
    <p:sldId id="277" r:id="rId6"/>
    <p:sldId id="269" r:id="rId7"/>
  </p:sldIdLst>
  <p:sldSz cx="9144000" cy="6858000" type="screen4x3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289" autoAdjust="0"/>
  </p:normalViewPr>
  <p:slideViewPr>
    <p:cSldViewPr>
      <p:cViewPr varScale="1">
        <p:scale>
          <a:sx n="82" d="100"/>
          <a:sy n="82" d="100"/>
        </p:scale>
        <p:origin x="-16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822E92-A5DD-4D1A-AF8A-3B17C888B773}" type="datetimeFigureOut">
              <a:rPr lang="pl-PL" smtClean="0"/>
              <a:pPr/>
              <a:t>2015-09-14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A53701-C199-492D-88A2-AEB0F35F5E6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7523887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588987-05F8-47D6-94ED-98BB8BB11775}" type="datetimeFigureOut">
              <a:rPr lang="pl-PL" smtClean="0"/>
              <a:pPr/>
              <a:t>2015-09-14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9D1F5C-9634-4926-A4D6-43E6D87BD452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2251905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AD7A1-CBDD-4460-8AA2-0286BCBF7D3B}" type="datetimeFigureOut">
              <a:rPr lang="pl-PL" smtClean="0"/>
              <a:pPr/>
              <a:t>2015-09-14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2BAAB-47F9-47D4-9585-98AEE879C12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AD7A1-CBDD-4460-8AA2-0286BCBF7D3B}" type="datetimeFigureOut">
              <a:rPr lang="pl-PL" smtClean="0"/>
              <a:pPr/>
              <a:t>2015-09-14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2BAAB-47F9-47D4-9585-98AEE879C12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AD7A1-CBDD-4460-8AA2-0286BCBF7D3B}" type="datetimeFigureOut">
              <a:rPr lang="pl-PL" smtClean="0"/>
              <a:pPr/>
              <a:t>2015-09-14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2BAAB-47F9-47D4-9585-98AEE879C12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AD7A1-CBDD-4460-8AA2-0286BCBF7D3B}" type="datetimeFigureOut">
              <a:rPr lang="pl-PL" smtClean="0"/>
              <a:pPr/>
              <a:t>2015-09-14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2BAAB-47F9-47D4-9585-98AEE879C12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AD7A1-CBDD-4460-8AA2-0286BCBF7D3B}" type="datetimeFigureOut">
              <a:rPr lang="pl-PL" smtClean="0"/>
              <a:pPr/>
              <a:t>2015-09-14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2BAAB-47F9-47D4-9585-98AEE879C12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AD7A1-CBDD-4460-8AA2-0286BCBF7D3B}" type="datetimeFigureOut">
              <a:rPr lang="pl-PL" smtClean="0"/>
              <a:pPr/>
              <a:t>2015-09-14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2BAAB-47F9-47D4-9585-98AEE879C12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AD7A1-CBDD-4460-8AA2-0286BCBF7D3B}" type="datetimeFigureOut">
              <a:rPr lang="pl-PL" smtClean="0"/>
              <a:pPr/>
              <a:t>2015-09-14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2BAAB-47F9-47D4-9585-98AEE879C12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AD7A1-CBDD-4460-8AA2-0286BCBF7D3B}" type="datetimeFigureOut">
              <a:rPr lang="pl-PL" smtClean="0"/>
              <a:pPr/>
              <a:t>2015-09-14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2BAAB-47F9-47D4-9585-98AEE879C12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AD7A1-CBDD-4460-8AA2-0286BCBF7D3B}" type="datetimeFigureOut">
              <a:rPr lang="pl-PL" smtClean="0"/>
              <a:pPr/>
              <a:t>2015-09-14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2BAAB-47F9-47D4-9585-98AEE879C12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AD7A1-CBDD-4460-8AA2-0286BCBF7D3B}" type="datetimeFigureOut">
              <a:rPr lang="pl-PL" smtClean="0"/>
              <a:pPr/>
              <a:t>2015-09-14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2BAAB-47F9-47D4-9585-98AEE879C12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AD7A1-CBDD-4460-8AA2-0286BCBF7D3B}" type="datetimeFigureOut">
              <a:rPr lang="pl-PL" smtClean="0"/>
              <a:pPr/>
              <a:t>2015-09-14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2BAAB-47F9-47D4-9585-98AEE879C12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AD7A1-CBDD-4460-8AA2-0286BCBF7D3B}" type="datetimeFigureOut">
              <a:rPr lang="pl-PL" smtClean="0"/>
              <a:pPr/>
              <a:t>2015-09-14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62BAAB-47F9-47D4-9585-98AEE879C128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pw.opolskie.pl/" TargetMode="External"/><Relationship Id="rId2" Type="http://schemas.openxmlformats.org/officeDocument/2006/relationships/hyperlink" Target="https://sl.gov.pl/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3525" y="112713"/>
            <a:ext cx="1084263" cy="1300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1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6375" y="1052513"/>
            <a:ext cx="7667625" cy="11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29400" y="0"/>
            <a:ext cx="2514600" cy="1073150"/>
          </a:xfrm>
          <a:prstGeom prst="rect">
            <a:avLst/>
          </a:prstGeom>
          <a:noFill/>
          <a:ln w="9525" cap="rnd">
            <a:noFill/>
            <a:prstDash val="sysDot"/>
            <a:miter lim="800000"/>
            <a:headEnd/>
            <a:tailEnd/>
          </a:ln>
        </p:spPr>
      </p:pic>
      <p:sp>
        <p:nvSpPr>
          <p:cNvPr id="17" name="Rectangle 18"/>
          <p:cNvSpPr>
            <a:spLocks noChangeArrowheads="1"/>
          </p:cNvSpPr>
          <p:nvPr/>
        </p:nvSpPr>
        <p:spPr bwMode="auto">
          <a:xfrm>
            <a:off x="1476375" y="620713"/>
            <a:ext cx="5226050" cy="417512"/>
          </a:xfrm>
          <a:prstGeom prst="rect">
            <a:avLst/>
          </a:prstGeom>
          <a:noFill/>
          <a:ln w="9525" cap="rnd">
            <a:noFill/>
            <a:prstDash val="sysDot"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defTabSz="449263"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l-PL" sz="1100" dirty="0">
                <a:latin typeface="+mn-lt"/>
              </a:rPr>
              <a:t>Urząd Marszałkowski Województwa Opolskiego</a:t>
            </a:r>
            <a:r>
              <a:rPr lang="pl-PL" sz="1000" dirty="0">
                <a:latin typeface="+mn-lt"/>
              </a:rPr>
              <a:t/>
            </a:r>
            <a:br>
              <a:rPr lang="pl-PL" sz="1000" dirty="0">
                <a:latin typeface="+mn-lt"/>
              </a:rPr>
            </a:br>
            <a:r>
              <a:rPr lang="pl-PL" sz="1000" dirty="0">
                <a:latin typeface="+mn-lt"/>
              </a:rPr>
              <a:t>DEPARTAMENT KOORDYNACJI PROGRAMÓW OPERACYJNYCH</a:t>
            </a:r>
            <a:endParaRPr lang="pl-PL" sz="1050" dirty="0">
              <a:latin typeface="+mn-lt"/>
            </a:endParaRPr>
          </a:p>
        </p:txBody>
      </p:sp>
      <p:sp>
        <p:nvSpPr>
          <p:cNvPr id="14" name="Równoległobok 13"/>
          <p:cNvSpPr/>
          <p:nvPr/>
        </p:nvSpPr>
        <p:spPr bwMode="auto">
          <a:xfrm>
            <a:off x="755572" y="2714123"/>
            <a:ext cx="7704683" cy="1138654"/>
          </a:xfrm>
          <a:prstGeom prst="parallelogram">
            <a:avLst>
              <a:gd name="adj" fmla="val 0"/>
            </a:avLst>
          </a:prstGeom>
          <a:solidFill>
            <a:schemeClr val="accent1">
              <a:lumMod val="75000"/>
            </a:schemeClr>
          </a:solidFill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algn="ctr"/>
            <a:r>
              <a:rPr lang="pl-PL" sz="2800" b="1" dirty="0" smtClean="0"/>
              <a:t>Obsługa Panelu Wnioskodawcy</a:t>
            </a:r>
          </a:p>
          <a:p>
            <a:pPr algn="ctr"/>
            <a:r>
              <a:rPr lang="pl-PL" sz="2800" b="1" dirty="0" smtClean="0"/>
              <a:t>SYZYF </a:t>
            </a:r>
            <a:r>
              <a:rPr lang="pl-PL" sz="2800" b="1" dirty="0"/>
              <a:t>RPO WO 2014-2020 </a:t>
            </a:r>
          </a:p>
        </p:txBody>
      </p:sp>
      <p:sp>
        <p:nvSpPr>
          <p:cNvPr id="9" name="pole tekstowe 8"/>
          <p:cNvSpPr txBox="1"/>
          <p:nvPr/>
        </p:nvSpPr>
        <p:spPr>
          <a:xfrm>
            <a:off x="1961403" y="5085282"/>
            <a:ext cx="5293023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l-PL" sz="2000" b="1" i="1" kern="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14 września </a:t>
            </a:r>
            <a:r>
              <a:rPr lang="pl-PL" sz="2000" b="1" i="1" kern="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2015 r., godz. </a:t>
            </a:r>
            <a:r>
              <a:rPr lang="pl-PL" sz="2000" b="1" i="1" kern="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14:30</a:t>
            </a:r>
            <a:endParaRPr lang="pl-PL" sz="2000" b="1" i="1" kern="0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algn="ctr">
              <a:defRPr/>
            </a:pPr>
            <a:r>
              <a:rPr lang="pl-PL" sz="2000" b="1" i="1" kern="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Opole, sala im. Znaku </a:t>
            </a:r>
            <a:r>
              <a:rPr lang="pl-PL" sz="2000" b="1" i="1" kern="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Orła Białego</a:t>
            </a:r>
            <a:endParaRPr lang="pl-PL" sz="2000" b="1" i="1" kern="0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algn="ctr">
              <a:defRPr/>
            </a:pPr>
            <a:r>
              <a:rPr lang="pl-PL" sz="2000" b="1" i="1" kern="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Centrum Szkoleniowo Konferencyjne „Ostrówek”, Piastowska 14</a:t>
            </a:r>
          </a:p>
        </p:txBody>
      </p:sp>
    </p:spTree>
    <p:extLst>
      <p:ext uri="{BB962C8B-B14F-4D97-AF65-F5344CB8AC3E}">
        <p14:creationId xmlns:p14="http://schemas.microsoft.com/office/powerpoint/2010/main" xmlns="" val="3934663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AutoShape 12" descr="data:image/jpeg;base64,/9j/4AAQSkZJRgABAQAAAQABAAD/2wBDAAkGBwgHBgkIBwgKCgkLDRYPDQwMDRsUFRAWIB0iIiAdHx8kKDQsJCYxJx8fLT0tMTU3Ojo6Iys/RD84QzQ5Ojf/2wBDAQoKCg0MDRoPDxo3JR8lNzc3Nzc3Nzc3Nzc3Nzc3Nzc3Nzc3Nzc3Nzc3Nzc3Nzc3Nzc3Nzc3Nzc3Nzc3Nzc3Nzf/wAARCACGAIYDASIAAhEBAxEB/8QAGwABAQACAwEAAAAAAAAAAAAAAAEGBwMEBQL/xAAwEAACAgEDAwIFAwMFAAAAAAAAAQIDEQQFIQYSMRNRFCJBYZIHU3EyobEWQlKBkf/EABgBAQEBAQEAAAAAAAAAAAAAAAABAgME/8QAHxEBAQEAAgMBAAMAAAAAAAAAAAECERIDE1EUBDFB/9oADAMBAAIRAxEAPwDeBQAAAAAAAAAAAAAAAAAAAAAACAoAgKAICgCAoAgKAICkAAAAAAAAAAFAgKAID5lOMVmTSXu2fHxNH71f5Ilsg5QcXxNH71f5oLU0/S6v8kO0HKDi+Ip/er/JD4mj96v8kOYOUHEtTR+9X+aHxNDeFdXn27kO0HKCJ58eClAAAAAABQBAUgGB9Z7pbo+qtBlXy0+m071FldMU3PlrHPjwjCdXul2466W4V3R0sHJRWk5koRfusLHvn7m3d42WjdYy77LKpTr9Kcq3hyhnPa/t5PFh0Jo4W+o9VbKeU++UU3x4PJ5PHq6rpnU4YTuG7zp1caLo1V1xoxU4VNym8vGeeX9kWnc6r9BqdyvvlKcPkhpa6O3unx8z4eI+/OWZ5f0Xo9Rn175zy2+YLHPk61PQOkp1Flq12pl6iw4yUcL+DHp18a75a61u96qqx116eFcu190ZSzOLXl4R97NuGmqjRPdNRr5d7bcV8zsb/pUV4UW8eVnJn9n6ebfPU/ELUWqfY4cJYaaafHj6n1X+n+3whGPrTfaopSa545Q9Ovh2jB6tbqLddtanTPTxs1jjZVY+OyElnufhfcmxz1UraqdRZ6sJWZcJNxUoNNcSXjnD8mwJdFUOCrjrb64KLjiCSzn3OWHSGni3L4q5t4Tk0s4Swl/GCenfw7ZcXQctRDbXRqbPUdV84Rl/yj9H/wCGVnT23bqdupVVOWk85Z3D2eOWZkrlf7AUG0QFAEBQBAUmQGQeD1Buuu0V1Veh0ytjjv1FjximGeZPn/CZju49aazb4QV/bG2zvnX2QUoTrjHPcpZ+r/ycdebMvDUza2ADU6/UvcLeaq6lxx3xw5P7Y/ydrU9ZdRVUq6EtA4rPfW633VYX+592Oft9P5J78r0rZwNYafrzfL66bIabTenPzOXypf35Oxd1tu9c1BaZyk5xh2+lhpyeFlZysv3wPfk6VscGsbevd2hqZ0U10ai6La9KuD7k1754PSr6t3NVOVtCU3jtgq03/wB4fA/Rk6VngPM2PcpbhplO6MY2J4fb48ZPUO2dTU5jFnCAoKICgCFAAEKAMV6o2TWa/Xw1Glj6lbo9KdfclnlvnPlcmO/6c1kPllt9ksLEU49yXH0+32NllOGvBNXnlubsnDTEeid2nrHqJURpflRrg+X74Z6cNj3uqlad0WSSfcpyjw/CacfdpeTagJf48v8Aq+ytU39K32Zqo0+ojVXLFM5KM5xh5wvovL8E1O279rN7s1lmivj/AER7rIwkrFHjPHKeDa2F7FwPzz6d2s9N07rfivXntzhGTlG30181kXw8S8p/XJ5+p6d3+vVd+i2+clTS6aLLrW5OPOG1nGct8m3MDA/PPp7Kx3ovbdTtu0VU6yMlcsuXdLueW8+f5b/sZCCnfOes4jFvNQFBUQFAEAGQAGRkAAMgAMjIADIyAAyMgAMjIADIyAAyAAAApAAAAAoIAKCACggAFIAKCACggABAAGAAAAAAACkAAFAAgyAAyAAAAA//2Q=="/>
          <p:cNvSpPr>
            <a:spLocks noChangeAspect="1" noChangeArrowheads="1"/>
          </p:cNvSpPr>
          <p:nvPr/>
        </p:nvSpPr>
        <p:spPr bwMode="auto">
          <a:xfrm>
            <a:off x="0" y="-153988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 altLang="pl-PL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4100" name="AutoShape 14" descr="data:image/jpeg;base64,/9j/4AAQSkZJRgABAQAAAQABAAD/2wBDAAkGBwgHBgkIBwgKCgkLDRYPDQwMDRsUFRAWIB0iIiAdHx8kKDQsJCYxJx8fLT0tMTU3Ojo6Iys/RD84QzQ5Ojf/2wBDAQoKCg0MDRoPDxo3JR8lNzc3Nzc3Nzc3Nzc3Nzc3Nzc3Nzc3Nzc3Nzc3Nzc3Nzc3Nzc3Nzc3Nzc3Nzc3Nzc3Nzf/wAARCACGAIYDASIAAhEBAxEB/8QAGwABAQACAwEAAAAAAAAAAAAAAAEGBwMEBQL/xAAwEAACAgEDAwIFAwMFAAAAAAAAAQIDEQQFIQYSMRNRFCJBYZIHU3EyobEWQlKBkf/EABgBAQEBAQEAAAAAAAAAAAAAAAABAgME/8QAHxEBAQEAAgMBAAMAAAAAAAAAAAECERIDE1EUBDFB/9oADAMBAAIRAxEAPwDeBQAAAAAAAAAAAAAAAAAAAAAACAoAgKAICgCAoAgKAICkAAAAAAAAAAFAgKAID5lOMVmTSXu2fHxNH71f5Ilsg5QcXxNH71f5oLU0/S6v8kO0HKDi+Ip/er/JD4mj96v8kOYOUHEtTR+9X+aHxNDeFdXn27kO0HKCJ58eClAAAAAABQBAUgGB9Z7pbo+qtBlXy0+m071FldMU3PlrHPjwjCdXul2466W4V3R0sHJRWk5koRfusLHvn7m3d42WjdYy77LKpTr9Kcq3hyhnPa/t5PFh0Jo4W+o9VbKeU++UU3x4PJ5PHq6rpnU4YTuG7zp1caLo1V1xoxU4VNym8vGeeX9kWnc6r9BqdyvvlKcPkhpa6O3unx8z4eI+/OWZ5f0Xo9Rn175zy2+YLHPk61PQOkp1Flq12pl6iw4yUcL+DHp18a75a61u96qqx116eFcu190ZSzOLXl4R97NuGmqjRPdNRr5d7bcV8zsb/pUV4UW8eVnJn9n6ebfPU/ELUWqfY4cJYaaafHj6n1X+n+3whGPrTfaopSa545Q9Ovh2jB6tbqLddtanTPTxs1jjZVY+OyElnufhfcmxz1UraqdRZ6sJWZcJNxUoNNcSXjnD8mwJdFUOCrjrb64KLjiCSzn3OWHSGni3L4q5t4Tk0s4Swl/GCenfw7ZcXQctRDbXRqbPUdV84Rl/yj9H/wCGVnT23bqdupVVOWk85Z3D2eOWZkrlf7AUG0QFAEBQBAUmQGQeD1Buuu0V1Veh0ytjjv1FjximGeZPn/CZju49aazb4QV/bG2zvnX2QUoTrjHPcpZ+r/ycdebMvDUza2ADU6/UvcLeaq6lxx3xw5P7Y/ydrU9ZdRVUq6EtA4rPfW633VYX+592Oft9P5J78r0rZwNYafrzfL66bIabTenPzOXypf35Oxd1tu9c1BaZyk5xh2+lhpyeFlZysv3wPfk6VscGsbevd2hqZ0U10ai6La9KuD7k1754PSr6t3NVOVtCU3jtgq03/wB4fA/Rk6VngPM2PcpbhplO6MY2J4fb48ZPUO2dTU5jFnCAoKICgCFAAEKAMV6o2TWa/Xw1Glj6lbo9KdfclnlvnPlcmO/6c1kPllt9ksLEU49yXH0+32NllOGvBNXnlubsnDTEeid2nrHqJURpflRrg+X74Z6cNj3uqlad0WSSfcpyjw/CacfdpeTagJf48v8Aq+ytU39K32Zqo0+ojVXLFM5KM5xh5wvovL8E1O279rN7s1lmivj/AER7rIwkrFHjPHKeDa2F7FwPzz6d2s9N07rfivXntzhGTlG30181kXw8S8p/XJ5+p6d3+vVd+i2+clTS6aLLrW5OPOG1nGct8m3MDA/PPp7Kx3ovbdTtu0VU6yMlcsuXdLueW8+f5b/sZCCnfOes4jFvNQFBUQFAEAGQAGRkAAMgAMjIADIyAAyMgAMjIADIyAAyAAAApAAAAAoIAKCACggAFIAKCACggABAAGAAAAAAACkAAFAAgyAAyAAAAA//2Q=="/>
          <p:cNvSpPr>
            <a:spLocks noChangeAspect="1" noChangeArrowheads="1"/>
          </p:cNvSpPr>
          <p:nvPr/>
        </p:nvSpPr>
        <p:spPr bwMode="auto">
          <a:xfrm>
            <a:off x="0" y="-153988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 altLang="pl-PL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3" name="Strzałka w dół 22"/>
          <p:cNvSpPr/>
          <p:nvPr/>
        </p:nvSpPr>
        <p:spPr bwMode="auto">
          <a:xfrm>
            <a:off x="3548796" y="2418062"/>
            <a:ext cx="666592" cy="854919"/>
          </a:xfrm>
          <a:prstGeom prst="downArrow">
            <a:avLst/>
          </a:prstGeom>
          <a:solidFill>
            <a:schemeClr val="accent1">
              <a:lumMod val="7500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4" name="Strzałka w dół 23"/>
          <p:cNvSpPr/>
          <p:nvPr/>
        </p:nvSpPr>
        <p:spPr bwMode="auto">
          <a:xfrm rot="19818067">
            <a:off x="6326524" y="2260312"/>
            <a:ext cx="666592" cy="864394"/>
          </a:xfrm>
          <a:prstGeom prst="downArrow">
            <a:avLst/>
          </a:prstGeom>
          <a:solidFill>
            <a:schemeClr val="accent6">
              <a:lumMod val="5000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8" name="Elipsa 27"/>
          <p:cNvSpPr/>
          <p:nvPr/>
        </p:nvSpPr>
        <p:spPr bwMode="auto">
          <a:xfrm>
            <a:off x="1619672" y="1001248"/>
            <a:ext cx="5760640" cy="1275625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SYSTEMY INFORMATYCZNE</a:t>
            </a:r>
            <a:endParaRPr lang="pl-PL" sz="2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3" name="Grupa 2"/>
          <p:cNvGrpSpPr/>
          <p:nvPr/>
        </p:nvGrpSpPr>
        <p:grpSpPr>
          <a:xfrm>
            <a:off x="3271172" y="3418362"/>
            <a:ext cx="2880320" cy="2012187"/>
            <a:chOff x="755576" y="3428845"/>
            <a:chExt cx="3565589" cy="2160395"/>
          </a:xfrm>
        </p:grpSpPr>
        <p:sp>
          <p:nvSpPr>
            <p:cNvPr id="26" name="Prostokąt 25"/>
            <p:cNvSpPr/>
            <p:nvPr/>
          </p:nvSpPr>
          <p:spPr bwMode="auto">
            <a:xfrm>
              <a:off x="755576" y="3428845"/>
              <a:ext cx="3565589" cy="720236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spcAft>
                  <a:spcPts val="600"/>
                </a:spcAft>
                <a:defRPr/>
              </a:pPr>
              <a:r>
                <a:rPr lang="pl-PL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SEZaM RPO WO 2007-2013 (generatory wniosków)</a:t>
              </a:r>
              <a:endParaRPr lang="pl-PL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1" name="Prostokąt 30"/>
            <p:cNvSpPr/>
            <p:nvPr/>
          </p:nvSpPr>
          <p:spPr bwMode="auto">
            <a:xfrm>
              <a:off x="755576" y="5157192"/>
              <a:ext cx="3565589" cy="43204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2">
                  <a:lumMod val="40000"/>
                  <a:lumOff val="60000"/>
                </a:schemeClr>
              </a:solidFill>
            </a:ln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spcAft>
                  <a:spcPts val="600"/>
                </a:spcAft>
                <a:defRPr/>
              </a:pPr>
              <a:r>
                <a:rPr lang="pl-PL" b="1" dirty="0" smtClean="0">
                  <a:solidFill>
                    <a:schemeClr val="tx2">
                      <a:lumMod val="75000"/>
                    </a:schemeClr>
                  </a:solidFill>
                </a:rPr>
                <a:t>SFC2007</a:t>
              </a:r>
              <a:endParaRPr lang="pl-PL" b="1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34" name="Prostokąt 33"/>
            <p:cNvSpPr/>
            <p:nvPr/>
          </p:nvSpPr>
          <p:spPr bwMode="auto">
            <a:xfrm>
              <a:off x="755576" y="4149080"/>
              <a:ext cx="3565589" cy="504056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spcAft>
                  <a:spcPts val="600"/>
                </a:spcAft>
                <a:defRPr/>
              </a:pPr>
              <a:r>
                <a:rPr lang="pl-PL" b="1" dirty="0" smtClean="0">
                  <a:solidFill>
                    <a:schemeClr val="tx2">
                      <a:lumMod val="75000"/>
                    </a:schemeClr>
                  </a:solidFill>
                </a:rPr>
                <a:t>KSI (SIMIK 07-13) + Oracle</a:t>
              </a:r>
              <a:endParaRPr lang="pl-PL" b="1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35" name="Prostokąt 34"/>
            <p:cNvSpPr/>
            <p:nvPr/>
          </p:nvSpPr>
          <p:spPr bwMode="auto">
            <a:xfrm>
              <a:off x="755576" y="4653136"/>
              <a:ext cx="3565589" cy="504056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spcAft>
                  <a:spcPts val="600"/>
                </a:spcAft>
                <a:defRPr/>
              </a:pPr>
              <a:r>
                <a:rPr lang="pl-PL" b="1" dirty="0" smtClean="0">
                  <a:solidFill>
                    <a:schemeClr val="tx2">
                      <a:lumMod val="75000"/>
                    </a:schemeClr>
                  </a:solidFill>
                </a:rPr>
                <a:t>IMS</a:t>
              </a:r>
              <a:endParaRPr lang="pl-PL" b="1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</p:grpSp>
      <p:grpSp>
        <p:nvGrpSpPr>
          <p:cNvPr id="2" name="Grupa 1"/>
          <p:cNvGrpSpPr/>
          <p:nvPr/>
        </p:nvGrpSpPr>
        <p:grpSpPr>
          <a:xfrm>
            <a:off x="6300192" y="3414170"/>
            <a:ext cx="2671416" cy="2016379"/>
            <a:chOff x="4822835" y="3428845"/>
            <a:chExt cx="3575118" cy="2160395"/>
          </a:xfrm>
        </p:grpSpPr>
        <p:sp>
          <p:nvSpPr>
            <p:cNvPr id="25" name="Prostokąt 24"/>
            <p:cNvSpPr/>
            <p:nvPr/>
          </p:nvSpPr>
          <p:spPr bwMode="auto">
            <a:xfrm>
              <a:off x="4832364" y="3428845"/>
              <a:ext cx="3565589" cy="720236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spcAft>
                  <a:spcPts val="600"/>
                </a:spcAft>
                <a:defRPr/>
              </a:pPr>
              <a:r>
                <a:rPr lang="pl-PL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SYZYF RPO WO 2014-2020 (Panel Wnioskodawcy</a:t>
              </a:r>
              <a:r>
                <a:rPr lang="pl-PL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)</a:t>
              </a:r>
              <a:endParaRPr lang="pl-PL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2" name="Prostokąt 31"/>
            <p:cNvSpPr/>
            <p:nvPr/>
          </p:nvSpPr>
          <p:spPr bwMode="auto">
            <a:xfrm>
              <a:off x="4822835" y="5157192"/>
              <a:ext cx="3565589" cy="43204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accent6">
                  <a:lumMod val="60000"/>
                  <a:lumOff val="40000"/>
                </a:schemeClr>
              </a:solidFill>
            </a:ln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cross"/>
            </a:sp3d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spcAft>
                  <a:spcPts val="600"/>
                </a:spcAft>
                <a:defRPr/>
              </a:pPr>
              <a:r>
                <a:rPr lang="pl-PL" b="1" dirty="0" smtClean="0">
                  <a:solidFill>
                    <a:schemeClr val="tx2">
                      <a:lumMod val="75000"/>
                    </a:schemeClr>
                  </a:solidFill>
                </a:rPr>
                <a:t>SFC2014</a:t>
              </a:r>
              <a:endParaRPr lang="pl-PL" b="1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36" name="Prostokąt 35"/>
            <p:cNvSpPr/>
            <p:nvPr/>
          </p:nvSpPr>
          <p:spPr bwMode="auto">
            <a:xfrm>
              <a:off x="4822835" y="4149080"/>
              <a:ext cx="3565589" cy="50405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spcAft>
                  <a:spcPts val="600"/>
                </a:spcAft>
                <a:defRPr/>
              </a:pPr>
              <a:r>
                <a:rPr lang="pl-PL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SL2014 + </a:t>
              </a:r>
              <a:r>
                <a:rPr lang="pl-PL" b="1" dirty="0" err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Oracle</a:t>
              </a:r>
              <a:endParaRPr lang="pl-PL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9" name="Prostokąt 38"/>
            <p:cNvSpPr/>
            <p:nvPr/>
          </p:nvSpPr>
          <p:spPr bwMode="auto">
            <a:xfrm>
              <a:off x="4822835" y="4653136"/>
              <a:ext cx="3565589" cy="504056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spcAft>
                  <a:spcPts val="600"/>
                </a:spcAft>
                <a:defRPr/>
              </a:pPr>
              <a:r>
                <a:rPr lang="pl-PL" b="1" dirty="0">
                  <a:solidFill>
                    <a:schemeClr val="tx2">
                      <a:lumMod val="75000"/>
                    </a:schemeClr>
                  </a:solidFill>
                </a:rPr>
                <a:t>IMS </a:t>
              </a:r>
              <a:r>
                <a:rPr lang="pl-PL" b="1" dirty="0" smtClean="0">
                  <a:solidFill>
                    <a:schemeClr val="tx2">
                      <a:lumMod val="75000"/>
                    </a:schemeClr>
                  </a:solidFill>
                </a:rPr>
                <a:t>5.0</a:t>
              </a:r>
              <a:endParaRPr lang="pl-PL" b="1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</p:grpSp>
      <p:sp>
        <p:nvSpPr>
          <p:cNvPr id="17" name="Równoległobok 16"/>
          <p:cNvSpPr/>
          <p:nvPr/>
        </p:nvSpPr>
        <p:spPr bwMode="auto">
          <a:xfrm>
            <a:off x="0" y="0"/>
            <a:ext cx="9144000" cy="771346"/>
          </a:xfrm>
          <a:prstGeom prst="parallelogram">
            <a:avLst>
              <a:gd name="adj" fmla="val 0"/>
            </a:avLst>
          </a:prstGeom>
          <a:solidFill>
            <a:schemeClr val="accent1">
              <a:lumMod val="75000"/>
            </a:schemeClr>
          </a:solidFill>
          <a:ln>
            <a:headEnd/>
            <a:tailEnd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0" rIns="0" anchor="ctr">
            <a:spAutoFit/>
          </a:bodyPr>
          <a:lstStyle/>
          <a:p>
            <a:pPr marL="514350" indent="-514350" algn="ctr" fontAlgn="auto"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defRPr/>
            </a:pPr>
            <a:r>
              <a:rPr lang="pl-PL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SYSTEMY INFORMATYCZNE W RAMACH </a:t>
            </a:r>
            <a:r>
              <a:rPr lang="pl-PL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PO KL 2007-2013, RPO </a:t>
            </a:r>
            <a:r>
              <a:rPr lang="pl-PL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WO </a:t>
            </a:r>
            <a:r>
              <a:rPr lang="pl-PL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2007-2013 i 2014-2020</a:t>
            </a:r>
            <a:endParaRPr lang="pl-PL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charset="0"/>
            </a:endParaRPr>
          </a:p>
        </p:txBody>
      </p:sp>
      <p:grpSp>
        <p:nvGrpSpPr>
          <p:cNvPr id="6" name="Grupa 5"/>
          <p:cNvGrpSpPr/>
          <p:nvPr/>
        </p:nvGrpSpPr>
        <p:grpSpPr>
          <a:xfrm>
            <a:off x="235032" y="3414170"/>
            <a:ext cx="2880320" cy="2866523"/>
            <a:chOff x="23587" y="3414170"/>
            <a:chExt cx="2880320" cy="2866523"/>
          </a:xfrm>
        </p:grpSpPr>
        <p:sp>
          <p:nvSpPr>
            <p:cNvPr id="20" name="Prostokąt 19"/>
            <p:cNvSpPr/>
            <p:nvPr/>
          </p:nvSpPr>
          <p:spPr bwMode="auto">
            <a:xfrm>
              <a:off x="23587" y="3414170"/>
              <a:ext cx="2880320" cy="1526998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spcAft>
                  <a:spcPts val="600"/>
                </a:spcAft>
                <a:defRPr/>
              </a:pPr>
              <a:r>
                <a:rPr lang="pl-PL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Generator </a:t>
              </a:r>
              <a:r>
                <a:rPr lang="pl-PL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Wniosków </a:t>
              </a:r>
              <a:r>
                <a:rPr lang="pl-PL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Aplikacyjnych</a:t>
              </a:r>
            </a:p>
            <a:p>
              <a:pPr algn="ctr">
                <a:spcAft>
                  <a:spcPts val="600"/>
                </a:spcAft>
                <a:defRPr/>
              </a:pPr>
              <a:r>
                <a:rPr lang="pl-PL" b="1" dirty="0"/>
                <a:t>Generator Wniosków Płatniczych</a:t>
              </a:r>
            </a:p>
            <a:p>
              <a:pPr algn="ctr">
                <a:spcAft>
                  <a:spcPts val="600"/>
                </a:spcAft>
                <a:defRPr/>
              </a:pPr>
              <a:r>
                <a:rPr lang="pl-PL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STEFAN</a:t>
              </a:r>
              <a:endParaRPr lang="pl-PL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1" name="Prostokąt 20"/>
            <p:cNvSpPr/>
            <p:nvPr/>
          </p:nvSpPr>
          <p:spPr bwMode="auto">
            <a:xfrm>
              <a:off x="23587" y="5878284"/>
              <a:ext cx="2880320" cy="40240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2">
                  <a:lumMod val="40000"/>
                  <a:lumOff val="60000"/>
                </a:schemeClr>
              </a:solidFill>
            </a:ln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spcAft>
                  <a:spcPts val="600"/>
                </a:spcAft>
                <a:defRPr/>
              </a:pPr>
              <a:r>
                <a:rPr lang="pl-PL" b="1" dirty="0" smtClean="0">
                  <a:solidFill>
                    <a:schemeClr val="tx2">
                      <a:lumMod val="75000"/>
                    </a:schemeClr>
                  </a:solidFill>
                </a:rPr>
                <a:t>SFC2007</a:t>
              </a:r>
              <a:endParaRPr lang="pl-PL" b="1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22" name="Prostokąt 21"/>
            <p:cNvSpPr/>
            <p:nvPr/>
          </p:nvSpPr>
          <p:spPr bwMode="auto">
            <a:xfrm>
              <a:off x="23587" y="4939331"/>
              <a:ext cx="2880320" cy="469477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spcAft>
                  <a:spcPts val="600"/>
                </a:spcAft>
                <a:defRPr/>
              </a:pPr>
              <a:r>
                <a:rPr lang="pl-PL" b="1" dirty="0" smtClean="0">
                  <a:solidFill>
                    <a:schemeClr val="tx2">
                      <a:lumMod val="75000"/>
                    </a:schemeClr>
                  </a:solidFill>
                </a:rPr>
                <a:t>KSI (SIMIK 07-13) + </a:t>
              </a:r>
              <a:r>
                <a:rPr lang="pl-PL" b="1" dirty="0" err="1" smtClean="0">
                  <a:solidFill>
                    <a:schemeClr val="tx2">
                      <a:lumMod val="75000"/>
                    </a:schemeClr>
                  </a:solidFill>
                </a:rPr>
                <a:t>Oracle</a:t>
              </a:r>
              <a:endParaRPr lang="pl-PL" b="1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27" name="Prostokąt 26"/>
            <p:cNvSpPr/>
            <p:nvPr/>
          </p:nvSpPr>
          <p:spPr bwMode="auto">
            <a:xfrm>
              <a:off x="23587" y="5408808"/>
              <a:ext cx="2880320" cy="469477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spcAft>
                  <a:spcPts val="600"/>
                </a:spcAft>
                <a:defRPr/>
              </a:pPr>
              <a:r>
                <a:rPr lang="pl-PL" b="1" dirty="0" smtClean="0">
                  <a:solidFill>
                    <a:schemeClr val="tx2">
                      <a:lumMod val="75000"/>
                    </a:schemeClr>
                  </a:solidFill>
                </a:rPr>
                <a:t>IMS</a:t>
              </a:r>
              <a:endParaRPr lang="pl-PL" b="1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</p:grpSp>
      <p:sp>
        <p:nvSpPr>
          <p:cNvPr id="29" name="Strzałka w dół 28"/>
          <p:cNvSpPr/>
          <p:nvPr/>
        </p:nvSpPr>
        <p:spPr bwMode="auto">
          <a:xfrm rot="2127371">
            <a:off x="1613610" y="2206682"/>
            <a:ext cx="666592" cy="864394"/>
          </a:xfrm>
          <a:prstGeom prst="downArrow">
            <a:avLst/>
          </a:prstGeom>
          <a:solidFill>
            <a:schemeClr val="accent3">
              <a:lumMod val="7500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200571" y="2563296"/>
            <a:ext cx="1224136" cy="58477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l-PL" sz="1600" b="1" dirty="0" smtClean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PO KL </a:t>
            </a:r>
          </a:p>
          <a:p>
            <a:pPr algn="ctr"/>
            <a:r>
              <a:rPr lang="pl-PL" sz="1600" b="1" dirty="0" smtClean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2007-2013</a:t>
            </a:r>
            <a:endParaRPr lang="pl-PL" sz="1600" b="1" dirty="0">
              <a:ln/>
              <a:pattFill prst="dkUpDiag">
                <a:fgClr>
                  <a:schemeClr val="bg1">
                    <a:lumMod val="50000"/>
                  </a:schemeClr>
                </a:fgClr>
                <a:bgClr>
                  <a:schemeClr val="tx1">
                    <a:lumMod val="75000"/>
                    <a:lumOff val="25000"/>
                  </a:schemeClr>
                </a:bgClr>
              </a:patt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  <p:sp>
        <p:nvSpPr>
          <p:cNvPr id="30" name="pole tekstowe 29"/>
          <p:cNvSpPr txBox="1"/>
          <p:nvPr/>
        </p:nvSpPr>
        <p:spPr>
          <a:xfrm>
            <a:off x="4590510" y="2569373"/>
            <a:ext cx="1079296" cy="58477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l-PL" sz="16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RPO WO 2007-2013</a:t>
            </a:r>
            <a:endParaRPr lang="pl-PL" sz="160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sp>
        <p:nvSpPr>
          <p:cNvPr id="33" name="pole tekstowe 32"/>
          <p:cNvSpPr txBox="1"/>
          <p:nvPr/>
        </p:nvSpPr>
        <p:spPr>
          <a:xfrm>
            <a:off x="7479064" y="2577029"/>
            <a:ext cx="1079296" cy="584775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l-PL" sz="16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RPO WO 2014-2020</a:t>
            </a:r>
            <a:endParaRPr lang="pl-PL" sz="1600" b="1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306388"/>
            <a:ext cx="9144000" cy="6245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345004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AutoShape 12" descr="data:image/jpeg;base64,/9j/4AAQSkZJRgABAQAAAQABAAD/2wBDAAkGBwgHBgkIBwgKCgkLDRYPDQwMDRsUFRAWIB0iIiAdHx8kKDQsJCYxJx8fLT0tMTU3Ojo6Iys/RD84QzQ5Ojf/2wBDAQoKCg0MDRoPDxo3JR8lNzc3Nzc3Nzc3Nzc3Nzc3Nzc3Nzc3Nzc3Nzc3Nzc3Nzc3Nzc3Nzc3Nzc3Nzc3Nzc3Nzf/wAARCACGAIYDASIAAhEBAxEB/8QAGwABAQACAwEAAAAAAAAAAAAAAAEGBwMEBQL/xAAwEAACAgEDAwIFAwMFAAAAAAAAAQIDEQQFIQYSMRNRFCJBYZIHU3EyobEWQlKBkf/EABgBAQEBAQEAAAAAAAAAAAAAAAABAgME/8QAHxEBAQEAAgMBAAMAAAAAAAAAAAECERIDE1EUBDFB/9oADAMBAAIRAxEAPwDeBQAAAAAAAAAAAAAAAAAAAAAACAoAgKAICgCAoAgKAICkAAAAAAAAAAFAgKAID5lOMVmTSXu2fHxNH71f5Ilsg5QcXxNH71f5oLU0/S6v8kO0HKDi+Ip/er/JD4mj96v8kOYOUHEtTR+9X+aHxNDeFdXn27kO0HKCJ58eClAAAAAABQBAUgGB9Z7pbo+qtBlXy0+m071FldMU3PlrHPjwjCdXul2466W4V3R0sHJRWk5koRfusLHvn7m3d42WjdYy77LKpTr9Kcq3hyhnPa/t5PFh0Jo4W+o9VbKeU++UU3x4PJ5PHq6rpnU4YTuG7zp1caLo1V1xoxU4VNym8vGeeX9kWnc6r9BqdyvvlKcPkhpa6O3unx8z4eI+/OWZ5f0Xo9Rn175zy2+YLHPk61PQOkp1Flq12pl6iw4yUcL+DHp18a75a61u96qqx116eFcu190ZSzOLXl4R97NuGmqjRPdNRr5d7bcV8zsb/pUV4UW8eVnJn9n6ebfPU/ELUWqfY4cJYaaafHj6n1X+n+3whGPrTfaopSa545Q9Ovh2jB6tbqLddtanTPTxs1jjZVY+OyElnufhfcmxz1UraqdRZ6sJWZcJNxUoNNcSXjnD8mwJdFUOCrjrb64KLjiCSzn3OWHSGni3L4q5t4Tk0s4Swl/GCenfw7ZcXQctRDbXRqbPUdV84Rl/yj9H/wCGVnT23bqdupVVOWk85Z3D2eOWZkrlf7AUG0QFAEBQBAUmQGQeD1Buuu0V1Veh0ytjjv1FjximGeZPn/CZju49aazb4QV/bG2zvnX2QUoTrjHPcpZ+r/ycdebMvDUza2ADU6/UvcLeaq6lxx3xw5P7Y/ydrU9ZdRVUq6EtA4rPfW633VYX+592Oft9P5J78r0rZwNYafrzfL66bIabTenPzOXypf35Oxd1tu9c1BaZyk5xh2+lhpyeFlZysv3wPfk6VscGsbevd2hqZ0U10ai6La9KuD7k1754PSr6t3NVOVtCU3jtgq03/wB4fA/Rk6VngPM2PcpbhplO6MY2J4fb48ZPUO2dTU5jFnCAoKICgCFAAEKAMV6o2TWa/Xw1Glj6lbo9KdfclnlvnPlcmO/6c1kPllt9ksLEU49yXH0+32NllOGvBNXnlubsnDTEeid2nrHqJURpflRrg+X74Z6cNj3uqlad0WSSfcpyjw/CacfdpeTagJf48v8Aq+ytU39K32Zqo0+ojVXLFM5KM5xh5wvovL8E1O279rN7s1lmivj/AER7rIwkrFHjPHKeDa2F7FwPzz6d2s9N07rfivXntzhGTlG30181kXw8S8p/XJ5+p6d3+vVd+i2+clTS6aLLrW5OPOG1nGct8m3MDA/PPp7Kx3ovbdTtu0VU6yMlcsuXdLueW8+f5b/sZCCnfOes4jFvNQFBUQFAEAGQAGRkAAMgAMjIADIyAAyMgAMjIADIyAAyAAAApAAAAAoIAKCACggAFIAKCACggABAAGAAAAAAACkAAFAAgyAAyAAAAA//2Q=="/>
          <p:cNvSpPr>
            <a:spLocks noChangeAspect="1" noChangeArrowheads="1"/>
          </p:cNvSpPr>
          <p:nvPr/>
        </p:nvSpPr>
        <p:spPr bwMode="auto">
          <a:xfrm>
            <a:off x="0" y="-153988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 altLang="pl-PL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5124" name="AutoShape 14" descr="data:image/jpeg;base64,/9j/4AAQSkZJRgABAQAAAQABAAD/2wBDAAkGBwgHBgkIBwgKCgkLDRYPDQwMDRsUFRAWIB0iIiAdHx8kKDQsJCYxJx8fLT0tMTU3Ojo6Iys/RD84QzQ5Ojf/2wBDAQoKCg0MDRoPDxo3JR8lNzc3Nzc3Nzc3Nzc3Nzc3Nzc3Nzc3Nzc3Nzc3Nzc3Nzc3Nzc3Nzc3Nzc3Nzc3Nzc3Nzf/wAARCACGAIYDASIAAhEBAxEB/8QAGwABAQACAwEAAAAAAAAAAAAAAAEGBwMEBQL/xAAwEAACAgEDAwIFAwMFAAAAAAAAAQIDEQQFIQYSMRNRFCJBYZIHU3EyobEWQlKBkf/EABgBAQEBAQEAAAAAAAAAAAAAAAABAgME/8QAHxEBAQEAAgMBAAMAAAAAAAAAAAECERIDE1EUBDFB/9oADAMBAAIRAxEAPwDeBQAAAAAAAAAAAAAAAAAAAAAACAoAgKAICgCAoAgKAICkAAAAAAAAAAFAgKAID5lOMVmTSXu2fHxNH71f5Ilsg5QcXxNH71f5oLU0/S6v8kO0HKDi+Ip/er/JD4mj96v8kOYOUHEtTR+9X+aHxNDeFdXn27kO0HKCJ58eClAAAAAABQBAUgGB9Z7pbo+qtBlXy0+m071FldMU3PlrHPjwjCdXul2466W4V3R0sHJRWk5koRfusLHvn7m3d42WjdYy77LKpTr9Kcq3hyhnPa/t5PFh0Jo4W+o9VbKeU++UU3x4PJ5PHq6rpnU4YTuG7zp1caLo1V1xoxU4VNym8vGeeX9kWnc6r9BqdyvvlKcPkhpa6O3unx8z4eI+/OWZ5f0Xo9Rn175zy2+YLHPk61PQOkp1Flq12pl6iw4yUcL+DHp18a75a61u96qqx116eFcu190ZSzOLXl4R97NuGmqjRPdNRr5d7bcV8zsb/pUV4UW8eVnJn9n6ebfPU/ELUWqfY4cJYaaafHj6n1X+n+3whGPrTfaopSa545Q9Ovh2jB6tbqLddtanTPTxs1jjZVY+OyElnufhfcmxz1UraqdRZ6sJWZcJNxUoNNcSXjnD8mwJdFUOCrjrb64KLjiCSzn3OWHSGni3L4q5t4Tk0s4Swl/GCenfw7ZcXQctRDbXRqbPUdV84Rl/yj9H/wCGVnT23bqdupVVOWk85Z3D2eOWZkrlf7AUG0QFAEBQBAUmQGQeD1Buuu0V1Veh0ytjjv1FjximGeZPn/CZju49aazb4QV/bG2zvnX2QUoTrjHPcpZ+r/ycdebMvDUza2ADU6/UvcLeaq6lxx3xw5P7Y/ydrU9ZdRVUq6EtA4rPfW633VYX+592Oft9P5J78r0rZwNYafrzfL66bIabTenPzOXypf35Oxd1tu9c1BaZyk5xh2+lhpyeFlZysv3wPfk6VscGsbevd2hqZ0U10ai6La9KuD7k1754PSr6t3NVOVtCU3jtgq03/wB4fA/Rk6VngPM2PcpbhplO6MY2J4fb48ZPUO2dTU5jFnCAoKICgCFAAEKAMV6o2TWa/Xw1Glj6lbo9KdfclnlvnPlcmO/6c1kPllt9ksLEU49yXH0+32NllOGvBNXnlubsnDTEeid2nrHqJURpflRrg+X74Z6cNj3uqlad0WSSfcpyjw/CacfdpeTagJf48v8Aq+ytU39K32Zqo0+ojVXLFM5KM5xh5wvovL8E1O279rN7s1lmivj/AER7rIwkrFHjPHKeDa2F7FwPzz6d2s9N07rfivXntzhGTlG30181kXw8S8p/XJ5+p6d3+vVd+i2+clTS6aLLrW5OPOG1nGct8m3MDA/PPp7Kx3ovbdTtu0VU6yMlcsuXdLueW8+f5b/sZCCnfOes4jFvNQFBUQFAEAGQAGRkAAMgAMjIADIyAAyMgAMjIADIyAAyAAAApAAAAAoIAKCACggAFIAKCACggABAAGAAAAAAACkAAFAAgyAAyAAAAA//2Q=="/>
          <p:cNvSpPr>
            <a:spLocks noChangeAspect="1" noChangeArrowheads="1"/>
          </p:cNvSpPr>
          <p:nvPr/>
        </p:nvSpPr>
        <p:spPr bwMode="auto">
          <a:xfrm>
            <a:off x="0" y="-153988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 altLang="pl-PL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3" name="Strzałka w dół 22"/>
          <p:cNvSpPr/>
          <p:nvPr/>
        </p:nvSpPr>
        <p:spPr bwMode="auto">
          <a:xfrm>
            <a:off x="2191051" y="2348694"/>
            <a:ext cx="666592" cy="854919"/>
          </a:xfrm>
          <a:prstGeom prst="downArrow">
            <a:avLst/>
          </a:prstGeom>
          <a:solidFill>
            <a:schemeClr val="accent1">
              <a:lumMod val="7500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4" name="Strzałka w dół 23"/>
          <p:cNvSpPr/>
          <p:nvPr/>
        </p:nvSpPr>
        <p:spPr bwMode="auto">
          <a:xfrm>
            <a:off x="6301838" y="2348694"/>
            <a:ext cx="666592" cy="864394"/>
          </a:xfrm>
          <a:prstGeom prst="downArrow">
            <a:avLst/>
          </a:prstGeom>
          <a:solidFill>
            <a:schemeClr val="accent6">
              <a:lumMod val="5000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5" name="Prostokąt 24"/>
          <p:cNvSpPr/>
          <p:nvPr/>
        </p:nvSpPr>
        <p:spPr bwMode="auto">
          <a:xfrm>
            <a:off x="4816724" y="3320966"/>
            <a:ext cx="3565589" cy="720236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Aft>
                <a:spcPts val="600"/>
              </a:spcAft>
              <a:defRPr/>
            </a:pPr>
            <a:r>
              <a:rPr lang="pl-PL" sz="2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SYZYF RPO WO </a:t>
            </a:r>
            <a:r>
              <a:rPr lang="pl-PL" sz="2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2014-2020</a:t>
            </a:r>
            <a:endParaRPr lang="pl-PL" sz="2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Prostokąt 25"/>
          <p:cNvSpPr/>
          <p:nvPr/>
        </p:nvSpPr>
        <p:spPr bwMode="auto">
          <a:xfrm>
            <a:off x="755576" y="3312497"/>
            <a:ext cx="3565589" cy="72023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Aft>
                <a:spcPts val="600"/>
              </a:spcAft>
              <a:defRPr/>
            </a:pPr>
            <a:r>
              <a:rPr lang="pl-PL" sz="2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SEZaM RPO WO 2007-2013</a:t>
            </a:r>
            <a:endParaRPr lang="pl-PL" sz="2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Prostokąt 27"/>
          <p:cNvSpPr/>
          <p:nvPr/>
        </p:nvSpPr>
        <p:spPr bwMode="auto">
          <a:xfrm>
            <a:off x="755576" y="1268537"/>
            <a:ext cx="7632848" cy="79231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0"/>
              </a:spcBef>
              <a:spcAft>
                <a:spcPts val="600"/>
              </a:spcAft>
              <a:defRPr/>
            </a:pPr>
            <a:r>
              <a:rPr lang="pl-PL" sz="3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Lokalny System Informatyczny</a:t>
            </a:r>
            <a:endParaRPr lang="pl-PL" sz="3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4" name="Prostokąt 33"/>
          <p:cNvSpPr/>
          <p:nvPr/>
        </p:nvSpPr>
        <p:spPr bwMode="auto">
          <a:xfrm>
            <a:off x="741550" y="4049036"/>
            <a:ext cx="3565589" cy="64807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Aft>
                <a:spcPts val="600"/>
              </a:spcAft>
              <a:defRPr/>
            </a:pPr>
            <a:r>
              <a:rPr lang="pl-PL" b="1" dirty="0" smtClean="0">
                <a:solidFill>
                  <a:schemeClr val="tx2">
                    <a:lumMod val="75000"/>
                  </a:schemeClr>
                </a:solidFill>
              </a:rPr>
              <a:t>Generator wniosków o dofinasowanie i o płatność</a:t>
            </a:r>
          </a:p>
        </p:txBody>
      </p:sp>
      <p:sp>
        <p:nvSpPr>
          <p:cNvPr id="36" name="Prostokąt 35"/>
          <p:cNvSpPr/>
          <p:nvPr/>
        </p:nvSpPr>
        <p:spPr bwMode="auto">
          <a:xfrm>
            <a:off x="4796842" y="4049036"/>
            <a:ext cx="3565589" cy="64807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Aft>
                <a:spcPts val="600"/>
              </a:spcAft>
              <a:defRPr/>
            </a:pPr>
            <a:r>
              <a:rPr lang="pl-PL" b="1" dirty="0" smtClean="0">
                <a:solidFill>
                  <a:schemeClr val="tx2">
                    <a:lumMod val="75000"/>
                  </a:schemeClr>
                </a:solidFill>
              </a:rPr>
              <a:t>Panel Wnioskodawcy</a:t>
            </a:r>
            <a:endParaRPr lang="pl-PL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4" name="Równoległobok 13"/>
          <p:cNvSpPr/>
          <p:nvPr/>
        </p:nvSpPr>
        <p:spPr bwMode="auto">
          <a:xfrm>
            <a:off x="0" y="0"/>
            <a:ext cx="9144000" cy="440769"/>
          </a:xfrm>
          <a:prstGeom prst="parallelogram">
            <a:avLst>
              <a:gd name="adj" fmla="val 0"/>
            </a:avLst>
          </a:prstGeom>
          <a:solidFill>
            <a:schemeClr val="accent1">
              <a:lumMod val="75000"/>
            </a:schemeClr>
          </a:solidFill>
          <a:ln>
            <a:headEnd/>
            <a:tailEnd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0" rIns="0" anchor="ctr">
            <a:spAutoFit/>
          </a:bodyPr>
          <a:lstStyle/>
          <a:p>
            <a:pPr marL="514350" indent="-514350" algn="ctr" fontAlgn="auto"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defRPr/>
            </a:pPr>
            <a:r>
              <a:rPr lang="pl-PL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SYSTEMY INFORMATYCZNE W RAMACH RPO </a:t>
            </a:r>
            <a:r>
              <a:rPr lang="pl-PL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WO </a:t>
            </a:r>
            <a:r>
              <a:rPr lang="pl-PL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2007-2013 i 2014-2020</a:t>
            </a:r>
            <a:endParaRPr lang="pl-PL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charset="0"/>
            </a:endParaRPr>
          </a:p>
        </p:txBody>
      </p:sp>
      <p:sp>
        <p:nvSpPr>
          <p:cNvPr id="13" name="Prostokąt 12"/>
          <p:cNvSpPr/>
          <p:nvPr/>
        </p:nvSpPr>
        <p:spPr bwMode="auto">
          <a:xfrm>
            <a:off x="741760" y="4697753"/>
            <a:ext cx="3565589" cy="6480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Aft>
                <a:spcPts val="600"/>
              </a:spcAft>
              <a:defRPr/>
            </a:pPr>
            <a:r>
              <a:rPr lang="pl-PL" b="1" dirty="0" smtClean="0">
                <a:solidFill>
                  <a:schemeClr val="tx2">
                    <a:lumMod val="75000"/>
                  </a:schemeClr>
                </a:solidFill>
              </a:rPr>
              <a:t>- Pliki XML i PDF</a:t>
            </a:r>
          </a:p>
        </p:txBody>
      </p:sp>
      <p:sp>
        <p:nvSpPr>
          <p:cNvPr id="15" name="Prostokąt 14"/>
          <p:cNvSpPr/>
          <p:nvPr/>
        </p:nvSpPr>
        <p:spPr bwMode="auto">
          <a:xfrm>
            <a:off x="741549" y="5357490"/>
            <a:ext cx="3565589" cy="64807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Aft>
                <a:spcPts val="600"/>
              </a:spcAft>
              <a:defRPr/>
            </a:pPr>
            <a:r>
              <a:rPr lang="pl-PL" b="1" dirty="0" smtClean="0">
                <a:solidFill>
                  <a:schemeClr val="tx2">
                    <a:lumMod val="75000"/>
                  </a:schemeClr>
                </a:solidFill>
              </a:rPr>
              <a:t>- Brak obsługi najnowszych przeglądarek</a:t>
            </a:r>
          </a:p>
        </p:txBody>
      </p:sp>
      <p:sp>
        <p:nvSpPr>
          <p:cNvPr id="16" name="Prostokąt 15"/>
          <p:cNvSpPr/>
          <p:nvPr/>
        </p:nvSpPr>
        <p:spPr bwMode="auto">
          <a:xfrm>
            <a:off x="4788124" y="4713860"/>
            <a:ext cx="3565589" cy="64807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Aft>
                <a:spcPts val="600"/>
              </a:spcAft>
              <a:defRPr/>
            </a:pPr>
            <a:r>
              <a:rPr lang="pl-PL" b="1" dirty="0" smtClean="0">
                <a:solidFill>
                  <a:schemeClr val="tx2">
                    <a:lumMod val="75000"/>
                  </a:schemeClr>
                </a:solidFill>
              </a:rPr>
              <a:t>- Pliki PDF</a:t>
            </a:r>
          </a:p>
        </p:txBody>
      </p:sp>
      <p:sp>
        <p:nvSpPr>
          <p:cNvPr id="17" name="Prostokąt 16"/>
          <p:cNvSpPr/>
          <p:nvPr/>
        </p:nvSpPr>
        <p:spPr bwMode="auto">
          <a:xfrm>
            <a:off x="4788124" y="5364809"/>
            <a:ext cx="3565589" cy="64807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Aft>
                <a:spcPts val="600"/>
              </a:spcAft>
              <a:defRPr/>
            </a:pPr>
            <a:r>
              <a:rPr lang="pl-PL" b="1" dirty="0" smtClean="0">
                <a:solidFill>
                  <a:schemeClr val="tx2">
                    <a:lumMod val="75000"/>
                  </a:schemeClr>
                </a:solidFill>
              </a:rPr>
              <a:t>- Zgodność z najnowszymi przeglądarkami</a:t>
            </a:r>
          </a:p>
        </p:txBody>
      </p:sp>
      <p:sp>
        <p:nvSpPr>
          <p:cNvPr id="18" name="Prostokąt 17"/>
          <p:cNvSpPr/>
          <p:nvPr/>
        </p:nvSpPr>
        <p:spPr bwMode="auto">
          <a:xfrm>
            <a:off x="735086" y="6019448"/>
            <a:ext cx="3565589" cy="64807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Aft>
                <a:spcPts val="600"/>
              </a:spcAft>
              <a:defRPr/>
            </a:pPr>
            <a:r>
              <a:rPr lang="pl-PL" b="1" dirty="0" smtClean="0">
                <a:solidFill>
                  <a:schemeClr val="tx2">
                    <a:lumMod val="75000"/>
                  </a:schemeClr>
                </a:solidFill>
              </a:rPr>
              <a:t>- Mała elastyczność</a:t>
            </a:r>
          </a:p>
        </p:txBody>
      </p:sp>
      <p:sp>
        <p:nvSpPr>
          <p:cNvPr id="19" name="Prostokąt 18"/>
          <p:cNvSpPr/>
          <p:nvPr/>
        </p:nvSpPr>
        <p:spPr bwMode="auto">
          <a:xfrm>
            <a:off x="4768760" y="6029390"/>
            <a:ext cx="3565589" cy="64807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Aft>
                <a:spcPts val="600"/>
              </a:spcAft>
              <a:defRPr/>
            </a:pPr>
            <a:r>
              <a:rPr lang="pl-PL" b="1" dirty="0" smtClean="0">
                <a:solidFill>
                  <a:schemeClr val="tx2">
                    <a:lumMod val="75000"/>
                  </a:schemeClr>
                </a:solidFill>
              </a:rPr>
              <a:t>- Nowa technologia, większe możliwości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AutoShape 12" descr="data:image/jpeg;base64,/9j/4AAQSkZJRgABAQAAAQABAAD/2wBDAAkGBwgHBgkIBwgKCgkLDRYPDQwMDRsUFRAWIB0iIiAdHx8kKDQsJCYxJx8fLT0tMTU3Ojo6Iys/RD84QzQ5Ojf/2wBDAQoKCg0MDRoPDxo3JR8lNzc3Nzc3Nzc3Nzc3Nzc3Nzc3Nzc3Nzc3Nzc3Nzc3Nzc3Nzc3Nzc3Nzc3Nzc3Nzc3Nzf/wAARCACGAIYDASIAAhEBAxEB/8QAGwABAQACAwEAAAAAAAAAAAAAAAEGBwMEBQL/xAAwEAACAgEDAwIFAwMFAAAAAAAAAQIDEQQFIQYSMRNRFCJBYZIHU3EyobEWQlKBkf/EABgBAQEBAQEAAAAAAAAAAAAAAAABAgME/8QAHxEBAQEAAgMBAAMAAAAAAAAAAAECERIDE1EUBDFB/9oADAMBAAIRAxEAPwDeBQAAAAAAAAAAAAAAAAAAAAAACAoAgKAICgCAoAgKAICkAAAAAAAAAAFAgKAID5lOMVmTSXu2fHxNH71f5Ilsg5QcXxNH71f5oLU0/S6v8kO0HKDi+Ip/er/JD4mj96v8kOYOUHEtTR+9X+aHxNDeFdXn27kO0HKCJ58eClAAAAAABQBAUgGB9Z7pbo+qtBlXy0+m071FldMU3PlrHPjwjCdXul2466W4V3R0sHJRWk5koRfusLHvn7m3d42WjdYy77LKpTr9Kcq3hyhnPa/t5PFh0Jo4W+o9VbKeU++UU3x4PJ5PHq6rpnU4YTuG7zp1caLo1V1xoxU4VNym8vGeeX9kWnc6r9BqdyvvlKcPkhpa6O3unx8z4eI+/OWZ5f0Xo9Rn175zy2+YLHPk61PQOkp1Flq12pl6iw4yUcL+DHp18a75a61u96qqx116eFcu190ZSzOLXl4R97NuGmqjRPdNRr5d7bcV8zsb/pUV4UW8eVnJn9n6ebfPU/ELUWqfY4cJYaaafHj6n1X+n+3whGPrTfaopSa545Q9Ovh2jB6tbqLddtanTPTxs1jjZVY+OyElnufhfcmxz1UraqdRZ6sJWZcJNxUoNNcSXjnD8mwJdFUOCrjrb64KLjiCSzn3OWHSGni3L4q5t4Tk0s4Swl/GCenfw7ZcXQctRDbXRqbPUdV84Rl/yj9H/wCGVnT23bqdupVVOWk85Z3D2eOWZkrlf7AUG0QFAEBQBAUmQGQeD1Buuu0V1Veh0ytjjv1FjximGeZPn/CZju49aazb4QV/bG2zvnX2QUoTrjHPcpZ+r/ycdebMvDUza2ADU6/UvcLeaq6lxx3xw5P7Y/ydrU9ZdRVUq6EtA4rPfW633VYX+592Oft9P5J78r0rZwNYafrzfL66bIabTenPzOXypf35Oxd1tu9c1BaZyk5xh2+lhpyeFlZysv3wPfk6VscGsbevd2hqZ0U10ai6La9KuD7k1754PSr6t3NVOVtCU3jtgq03/wB4fA/Rk6VngPM2PcpbhplO6MY2J4fb48ZPUO2dTU5jFnCAoKICgCFAAEKAMV6o2TWa/Xw1Glj6lbo9KdfclnlvnPlcmO/6c1kPllt9ksLEU49yXH0+32NllOGvBNXnlubsnDTEeid2nrHqJURpflRrg+X74Z6cNj3uqlad0WSSfcpyjw/CacfdpeTagJf48v8Aq+ytU39K32Zqo0+ojVXLFM5KM5xh5wvovL8E1O279rN7s1lmivj/AER7rIwkrFHjPHKeDa2F7FwPzz6d2s9N07rfivXntzhGTlG30181kXw8S8p/XJ5+p6d3+vVd+i2+clTS6aLLrW5OPOG1nGct8m3MDA/PPp7Kx3ovbdTtu0VU6yMlcsuXdLueW8+f5b/sZCCnfOes4jFvNQFBUQFAEAGQAGRkAAMgAMjIADIyAAyMgAMjIADIyAAyAAAApAAAAAoIAKCACggAFIAKCACggABAAGAAAAAAACkAAFAAgyAAyAAAAA//2Q=="/>
          <p:cNvSpPr>
            <a:spLocks noChangeAspect="1" noChangeArrowheads="1"/>
          </p:cNvSpPr>
          <p:nvPr/>
        </p:nvSpPr>
        <p:spPr bwMode="auto">
          <a:xfrm>
            <a:off x="0" y="-153988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1800">
              <a:solidFill>
                <a:srgbClr val="000000"/>
              </a:solidFill>
            </a:endParaRPr>
          </a:p>
        </p:txBody>
      </p:sp>
      <p:sp>
        <p:nvSpPr>
          <p:cNvPr id="8196" name="AutoShape 14" descr="data:image/jpeg;base64,/9j/4AAQSkZJRgABAQAAAQABAAD/2wBDAAkGBwgHBgkIBwgKCgkLDRYPDQwMDRsUFRAWIB0iIiAdHx8kKDQsJCYxJx8fLT0tMTU3Ojo6Iys/RD84QzQ5Ojf/2wBDAQoKCg0MDRoPDxo3JR8lNzc3Nzc3Nzc3Nzc3Nzc3Nzc3Nzc3Nzc3Nzc3Nzc3Nzc3Nzc3Nzc3Nzc3Nzc3Nzc3Nzf/wAARCACGAIYDASIAAhEBAxEB/8QAGwABAQACAwEAAAAAAAAAAAAAAAEGBwMEBQL/xAAwEAACAgEDAwIFAwMFAAAAAAAAAQIDEQQFIQYSMRNRFCJBYZIHU3EyobEWQlKBkf/EABgBAQEBAQEAAAAAAAAAAAAAAAABAgME/8QAHxEBAQEAAgMBAAMAAAAAAAAAAAECERIDE1EUBDFB/9oADAMBAAIRAxEAPwDeBQAAAAAAAAAAAAAAAAAAAAAACAoAgKAICgCAoAgKAICkAAAAAAAAAAFAgKAID5lOMVmTSXu2fHxNH71f5Ilsg5QcXxNH71f5oLU0/S6v8kO0HKDi+Ip/er/JD4mj96v8kOYOUHEtTR+9X+aHxNDeFdXn27kO0HKCJ58eClAAAAAABQBAUgGB9Z7pbo+qtBlXy0+m071FldMU3PlrHPjwjCdXul2466W4V3R0sHJRWk5koRfusLHvn7m3d42WjdYy77LKpTr9Kcq3hyhnPa/t5PFh0Jo4W+o9VbKeU++UU3x4PJ5PHq6rpnU4YTuG7zp1caLo1V1xoxU4VNym8vGeeX9kWnc6r9BqdyvvlKcPkhpa6O3unx8z4eI+/OWZ5f0Xo9Rn175zy2+YLHPk61PQOkp1Flq12pl6iw4yUcL+DHp18a75a61u96qqx116eFcu190ZSzOLXl4R97NuGmqjRPdNRr5d7bcV8zsb/pUV4UW8eVnJn9n6ebfPU/ELUWqfY4cJYaaafHj6n1X+n+3whGPrTfaopSa545Q9Ovh2jB6tbqLddtanTPTxs1jjZVY+OyElnufhfcmxz1UraqdRZ6sJWZcJNxUoNNcSXjnD8mwJdFUOCrjrb64KLjiCSzn3OWHSGni3L4q5t4Tk0s4Swl/GCenfw7ZcXQctRDbXRqbPUdV84Rl/yj9H/wCGVnT23bqdupVVOWk85Z3D2eOWZkrlf7AUG0QFAEBQBAUmQGQeD1Buuu0V1Veh0ytjjv1FjximGeZPn/CZju49aazb4QV/bG2zvnX2QUoTrjHPcpZ+r/ycdebMvDUza2ADU6/UvcLeaq6lxx3xw5P7Y/ydrU9ZdRVUq6EtA4rPfW633VYX+592Oft9P5J78r0rZwNYafrzfL66bIabTenPzOXypf35Oxd1tu9c1BaZyk5xh2+lhpyeFlZysv3wPfk6VscGsbevd2hqZ0U10ai6La9KuD7k1754PSr6t3NVOVtCU3jtgq03/wB4fA/Rk6VngPM2PcpbhplO6MY2J4fb48ZPUO2dTU5jFnCAoKICgCFAAEKAMV6o2TWa/Xw1Glj6lbo9KdfclnlvnPlcmO/6c1kPllt9ksLEU49yXH0+32NllOGvBNXnlubsnDTEeid2nrHqJURpflRrg+X74Z6cNj3uqlad0WSSfcpyjw/CacfdpeTagJf48v8Aq+ytU39K32Zqo0+ojVXLFM5KM5xh5wvovL8E1O279rN7s1lmivj/AER7rIwkrFHjPHKeDa2F7FwPzz6d2s9N07rfivXntzhGTlG30181kXw8S8p/XJ5+p6d3+vVd+i2+clTS6aLLrW5OPOG1nGct8m3MDA/PPp7Kx3ovbdTtu0VU6yMlcsuXdLueW8+f5b/sZCCnfOes4jFvNQFBUQFAEAGQAGRkAAMgAMjIADIyAAyMgAMjIADIyAAyAAAApAAAAAoIAKCACggAFIAKCACggABAAGAAAAAAACkAAFAAgyAAyAAAAA//2Q=="/>
          <p:cNvSpPr>
            <a:spLocks noChangeAspect="1" noChangeArrowheads="1"/>
          </p:cNvSpPr>
          <p:nvPr/>
        </p:nvSpPr>
        <p:spPr bwMode="auto">
          <a:xfrm>
            <a:off x="0" y="-153988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1800">
              <a:solidFill>
                <a:srgbClr val="000000"/>
              </a:solidFill>
            </a:endParaRPr>
          </a:p>
        </p:txBody>
      </p:sp>
      <p:sp>
        <p:nvSpPr>
          <p:cNvPr id="14" name="Równoległobok 13"/>
          <p:cNvSpPr/>
          <p:nvPr/>
        </p:nvSpPr>
        <p:spPr bwMode="auto">
          <a:xfrm>
            <a:off x="0" y="0"/>
            <a:ext cx="9144000" cy="440769"/>
          </a:xfrm>
          <a:prstGeom prst="parallelogram">
            <a:avLst>
              <a:gd name="adj" fmla="val 0"/>
            </a:avLst>
          </a:prstGeom>
          <a:solidFill>
            <a:schemeClr val="accent1">
              <a:lumMod val="75000"/>
            </a:schemeClr>
          </a:solidFill>
          <a:ln>
            <a:headEnd/>
            <a:tailEnd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0" rIns="0" anchor="ctr">
            <a:spAutoFit/>
          </a:bodyPr>
          <a:lstStyle/>
          <a:p>
            <a:pPr marL="514350" indent="-514350" algn="ctr" eaLnBrk="1" fontAlgn="auto" hangingPunct="1"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defRPr/>
            </a:pPr>
            <a:r>
              <a:rPr lang="pl-PL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ADRESY STRON INTERNETOWYCH</a:t>
            </a:r>
          </a:p>
        </p:txBody>
      </p:sp>
      <p:sp>
        <p:nvSpPr>
          <p:cNvPr id="2" name="pole tekstowe 1"/>
          <p:cNvSpPr txBox="1"/>
          <p:nvPr/>
        </p:nvSpPr>
        <p:spPr>
          <a:xfrm>
            <a:off x="320932" y="1094936"/>
            <a:ext cx="7273925" cy="10779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  <a:defRPr/>
            </a:pPr>
            <a:r>
              <a:rPr lang="pl-PL" b="1" dirty="0"/>
              <a:t>SL2014:</a:t>
            </a:r>
          </a:p>
          <a:p>
            <a:pPr marL="285750" indent="-285750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§"/>
              <a:defRPr/>
            </a:pPr>
            <a:r>
              <a:rPr lang="pl-PL" dirty="0"/>
              <a:t>wersja produkcyjna i szkoleniowa: </a:t>
            </a:r>
          </a:p>
          <a:p>
            <a:pPr>
              <a:spcBef>
                <a:spcPts val="300"/>
              </a:spcBef>
              <a:spcAft>
                <a:spcPts val="300"/>
              </a:spcAft>
              <a:defRPr/>
            </a:pPr>
            <a:r>
              <a:rPr lang="pl-PL" dirty="0">
                <a:hlinkClick r:id="rId2"/>
              </a:rPr>
              <a:t>https://sl.gov.pl/</a:t>
            </a:r>
            <a:r>
              <a:rPr lang="pl-PL" dirty="0"/>
              <a:t> </a:t>
            </a:r>
          </a:p>
        </p:txBody>
      </p:sp>
      <p:sp>
        <p:nvSpPr>
          <p:cNvPr id="20" name="pole tekstowe 19"/>
          <p:cNvSpPr txBox="1"/>
          <p:nvPr/>
        </p:nvSpPr>
        <p:spPr>
          <a:xfrm>
            <a:off x="304800" y="2708920"/>
            <a:ext cx="7272337" cy="7232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  <a:defRPr/>
            </a:pPr>
            <a:r>
              <a:rPr lang="pl-PL" b="1" dirty="0"/>
              <a:t>SYZYF RPO WO 2014-2020:</a:t>
            </a:r>
          </a:p>
          <a:p>
            <a:pPr>
              <a:spcBef>
                <a:spcPts val="300"/>
              </a:spcBef>
              <a:spcAft>
                <a:spcPts val="300"/>
              </a:spcAft>
              <a:defRPr/>
            </a:pPr>
            <a:r>
              <a:rPr lang="pl-PL" dirty="0"/>
              <a:t>Panel </a:t>
            </a:r>
            <a:r>
              <a:rPr lang="pl-PL" dirty="0" smtClean="0"/>
              <a:t>Wnioskodawcy: wersja </a:t>
            </a:r>
            <a:r>
              <a:rPr lang="pl-PL" dirty="0"/>
              <a:t>produkcyjna: </a:t>
            </a:r>
            <a:r>
              <a:rPr lang="pl-PL" dirty="0">
                <a:hlinkClick r:id="rId3"/>
              </a:rPr>
              <a:t>http://pw.opolskie.pl</a:t>
            </a:r>
            <a:r>
              <a:rPr lang="pl-PL" dirty="0" smtClean="0">
                <a:hlinkClick r:id="rId3"/>
              </a:rPr>
              <a:t>/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3121710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3525" y="112713"/>
            <a:ext cx="1084263" cy="1300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79" name="Picture 1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6375" y="1052513"/>
            <a:ext cx="7667625" cy="11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0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29400" y="0"/>
            <a:ext cx="2514600" cy="1073150"/>
          </a:xfrm>
          <a:prstGeom prst="rect">
            <a:avLst/>
          </a:prstGeom>
          <a:noFill/>
          <a:ln w="9525" cap="rnd">
            <a:noFill/>
            <a:prstDash val="sysDot"/>
            <a:miter lim="800000"/>
            <a:headEnd/>
            <a:tailEnd/>
          </a:ln>
        </p:spPr>
      </p:pic>
      <p:sp>
        <p:nvSpPr>
          <p:cNvPr id="6" name="Rectangle 18"/>
          <p:cNvSpPr>
            <a:spLocks noChangeArrowheads="1"/>
          </p:cNvSpPr>
          <p:nvPr/>
        </p:nvSpPr>
        <p:spPr bwMode="auto">
          <a:xfrm>
            <a:off x="1403350" y="549275"/>
            <a:ext cx="5226050" cy="417513"/>
          </a:xfrm>
          <a:prstGeom prst="rect">
            <a:avLst/>
          </a:prstGeom>
          <a:noFill/>
          <a:ln w="9525" cap="rnd">
            <a:noFill/>
            <a:prstDash val="sysDot"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defTabSz="449263"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l-PL" sz="1100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Urząd Marszałkowski Województwa Opolskiego</a:t>
            </a:r>
            <a:r>
              <a:rPr lang="pl-PL" sz="1000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/>
            </a:r>
            <a:br>
              <a:rPr lang="pl-PL" sz="1000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</a:br>
            <a:r>
              <a:rPr lang="pl-PL" sz="1000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DEPARTAMENT KOORDYNACJI PROGRAMÓW OPERACYJNYCH</a:t>
            </a:r>
            <a:endParaRPr lang="pl-PL" sz="1050" dirty="0"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</p:txBody>
      </p:sp>
      <p:grpSp>
        <p:nvGrpSpPr>
          <p:cNvPr id="4" name="Grupa 10"/>
          <p:cNvGrpSpPr>
            <a:grpSpLocks/>
          </p:cNvGrpSpPr>
          <p:nvPr/>
        </p:nvGrpSpPr>
        <p:grpSpPr bwMode="auto">
          <a:xfrm>
            <a:off x="468313" y="1557338"/>
            <a:ext cx="7775575" cy="4195762"/>
            <a:chOff x="467221" y="1628775"/>
            <a:chExt cx="7776755" cy="4195168"/>
          </a:xfrm>
        </p:grpSpPr>
        <p:sp>
          <p:nvSpPr>
            <p:cNvPr id="2" name="pole tekstowe 1"/>
            <p:cNvSpPr txBox="1"/>
            <p:nvPr/>
          </p:nvSpPr>
          <p:spPr>
            <a:xfrm>
              <a:off x="3923732" y="4004926"/>
              <a:ext cx="4320244" cy="46189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pl-PL" sz="2400" b="1" i="1" dirty="0">
                  <a:solidFill>
                    <a:schemeClr val="accent1">
                      <a:lumMod val="50000"/>
                    </a:schemeClr>
                  </a:solidFill>
                  <a:latin typeface="+mn-lt"/>
                  <a:cs typeface="Arial" pitchFamily="34" charset="0"/>
                </a:rPr>
                <a:t>Dziękuję za uwagę</a:t>
              </a:r>
            </a:p>
          </p:txBody>
        </p:sp>
        <p:grpSp>
          <p:nvGrpSpPr>
            <p:cNvPr id="5" name="Grupa 9"/>
            <p:cNvGrpSpPr>
              <a:grpSpLocks/>
            </p:cNvGrpSpPr>
            <p:nvPr/>
          </p:nvGrpSpPr>
          <p:grpSpPr bwMode="auto">
            <a:xfrm>
              <a:off x="467221" y="1628775"/>
              <a:ext cx="4321149" cy="4195168"/>
              <a:chOff x="467221" y="1628775"/>
              <a:chExt cx="4321149" cy="4195168"/>
            </a:xfrm>
          </p:grpSpPr>
          <p:sp>
            <p:nvSpPr>
              <p:cNvPr id="8" name="Prostokąt 7"/>
              <p:cNvSpPr/>
              <p:nvPr/>
            </p:nvSpPr>
            <p:spPr>
              <a:xfrm>
                <a:off x="467221" y="5516012"/>
                <a:ext cx="4321831" cy="307931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pl-PL" sz="1400" b="1" i="1" dirty="0">
                    <a:solidFill>
                      <a:schemeClr val="bg1">
                        <a:lumMod val="50000"/>
                      </a:schemeClr>
                    </a:solidFill>
                    <a:latin typeface="+mj-lt"/>
                  </a:rPr>
                  <a:t>„</a:t>
                </a:r>
                <a:r>
                  <a:rPr lang="pl-PL" sz="1400" b="1" i="1" dirty="0">
                    <a:solidFill>
                      <a:schemeClr val="bg1">
                        <a:lumMod val="50000"/>
                      </a:schemeClr>
                    </a:solidFill>
                    <a:latin typeface="+mj-lt"/>
                    <a:cs typeface="Arial" pitchFamily="34" charset="0"/>
                  </a:rPr>
                  <a:t>Opolskie przyjazne mieszkańcom i przedsiębiorcom”</a:t>
                </a:r>
              </a:p>
            </p:txBody>
          </p:sp>
          <p:pic>
            <p:nvPicPr>
              <p:cNvPr id="3" name="Picture 3" descr="C:\Users\maja.michniewicz\AppData\Local\Microsoft\Windows\Temporary Internet Files\Content.Outlook\HTXAALO1\Województwo 31.tif"/>
              <p:cNvPicPr>
                <a:picLocks noChangeAspect="1" noChangeArrowheads="1"/>
              </p:cNvPicPr>
              <p:nvPr/>
            </p:nvPicPr>
            <p:blipFill>
              <a:blip r:embed="rId5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538669" y="1628775"/>
                <a:ext cx="3499381" cy="3796762"/>
              </a:xfrm>
              <a:prstGeom prst="rect">
                <a:avLst/>
              </a:prstGeom>
              <a:ln>
                <a:noFill/>
              </a:ln>
              <a:effectLst>
                <a:outerShdw blurRad="292100" dist="139700" dir="2700000" algn="tl" rotWithShape="0">
                  <a:srgbClr val="333333">
                    <a:alpha val="65000"/>
                  </a:srgbClr>
                </a:outerShdw>
              </a:effectLst>
            </p:spPr>
          </p:pic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954</TotalTime>
  <Words>205</Words>
  <Application>Microsoft Office PowerPoint</Application>
  <PresentationFormat>Pokaz na ekranie (4:3)</PresentationFormat>
  <Paragraphs>47</Paragraphs>
  <Slides>6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7" baseType="lpstr">
      <vt:lpstr>Motyw pakietu Office</vt:lpstr>
      <vt:lpstr>Slajd 1</vt:lpstr>
      <vt:lpstr>Slajd 2</vt:lpstr>
      <vt:lpstr>Slajd 3</vt:lpstr>
      <vt:lpstr>Slajd 4</vt:lpstr>
      <vt:lpstr>Slajd 5</vt:lpstr>
      <vt:lpstr>Slajd 6</vt:lpstr>
    </vt:vector>
  </TitlesOfParts>
  <Company>UMWO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patrycja.bien</dc:creator>
  <cp:lastModifiedBy>sala</cp:lastModifiedBy>
  <cp:revision>125</cp:revision>
  <cp:lastPrinted>2015-02-04T12:42:32Z</cp:lastPrinted>
  <dcterms:created xsi:type="dcterms:W3CDTF">2014-11-19T11:29:10Z</dcterms:created>
  <dcterms:modified xsi:type="dcterms:W3CDTF">2015-09-14T11:55:58Z</dcterms:modified>
</cp:coreProperties>
</file>