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8" r:id="rId4"/>
    <p:sldId id="260" r:id="rId5"/>
    <p:sldId id="271" r:id="rId6"/>
    <p:sldId id="259" r:id="rId7"/>
    <p:sldId id="263" r:id="rId8"/>
    <p:sldId id="266" r:id="rId9"/>
    <p:sldId id="268" r:id="rId10"/>
    <p:sldId id="269" r:id="rId11"/>
    <p:sldId id="270" r:id="rId12"/>
    <p:sldId id="267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EA6D-C207-47B3-A808-0EFF85BCBFB3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3ABB-B231-4561-8583-98F6E51871D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98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EA6D-C207-47B3-A808-0EFF85BCBFB3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3ABB-B231-4561-8583-98F6E51871D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57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EA6D-C207-47B3-A808-0EFF85BCBFB3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3ABB-B231-4561-8583-98F6E51871D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422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EA6D-C207-47B3-A808-0EFF85BCBFB3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3ABB-B231-4561-8583-98F6E51871D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0482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EA6D-C207-47B3-A808-0EFF85BCBFB3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3ABB-B231-4561-8583-98F6E51871D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212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EA6D-C207-47B3-A808-0EFF85BCBFB3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3ABB-B231-4561-8583-98F6E51871D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404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EA6D-C207-47B3-A808-0EFF85BCBFB3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3ABB-B231-4561-8583-98F6E51871D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6887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EA6D-C207-47B3-A808-0EFF85BCBFB3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3ABB-B231-4561-8583-98F6E51871D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077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EA6D-C207-47B3-A808-0EFF85BCBFB3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3ABB-B231-4561-8583-98F6E51871D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448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EA6D-C207-47B3-A808-0EFF85BCBFB3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3ABB-B231-4561-8583-98F6E51871D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0019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EA6D-C207-47B3-A808-0EFF85BCBFB3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3ABB-B231-4561-8583-98F6E51871D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853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EA6D-C207-47B3-A808-0EFF85BCBFB3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3ABB-B231-4561-8583-98F6E51871D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511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EA6D-C207-47B3-A808-0EFF85BCBFB3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3ABB-B231-4561-8583-98F6E51871D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247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EA6D-C207-47B3-A808-0EFF85BCBFB3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3ABB-B231-4561-8583-98F6E51871D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072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EA6D-C207-47B3-A808-0EFF85BCBFB3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3ABB-B231-4561-8583-98F6E51871D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7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EA6D-C207-47B3-A808-0EFF85BCBFB3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3ABB-B231-4561-8583-98F6E51871D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266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7EA6D-C207-47B3-A808-0EFF85BCBFB3}" type="datetimeFigureOut">
              <a:rPr lang="pl-PL" smtClean="0"/>
              <a:pPr/>
              <a:t>2015-09-14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863ABB-B231-4561-8583-98F6E51871D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158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3238500"/>
            <a:ext cx="8359603" cy="2425700"/>
          </a:xfrm>
        </p:spPr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Zasady wnoszenia wkładów niepieniężnych do projektów finansowanych ze środków RPO WO 2014-2020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80" y="5880100"/>
            <a:ext cx="755904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8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46235"/>
            <a:ext cx="8596668" cy="753865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accent5"/>
                </a:solidFill>
              </a:rPr>
              <a:t>PLANOWANE NABORY W 2015 r.</a:t>
            </a:r>
            <a:endParaRPr lang="pl-PL" dirty="0">
              <a:solidFill>
                <a:schemeClr val="accent5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77334" y="1143000"/>
            <a:ext cx="107653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accent5"/>
                </a:solidFill>
              </a:rPr>
              <a:t>IV kwartał:</a:t>
            </a:r>
          </a:p>
          <a:p>
            <a:r>
              <a:rPr lang="pl-PL" sz="2800" dirty="0" smtClean="0"/>
              <a:t>- zapobieganie schorzeniom związanym z  cukrzycą, otyłością </a:t>
            </a:r>
            <a:br>
              <a:rPr lang="pl-PL" sz="2800" dirty="0" smtClean="0"/>
            </a:br>
            <a:r>
              <a:rPr lang="pl-PL" sz="2800" dirty="0" smtClean="0"/>
              <a:t>i nadwagą, Alokacja</a:t>
            </a:r>
            <a:r>
              <a:rPr lang="pl-PL" sz="2800" dirty="0" smtClean="0">
                <a:solidFill>
                  <a:schemeClr val="tx2"/>
                </a:solidFill>
              </a:rPr>
              <a:t>:</a:t>
            </a:r>
            <a:r>
              <a:rPr lang="pl-PL" sz="2800" dirty="0" smtClean="0">
                <a:solidFill>
                  <a:schemeClr val="accent5"/>
                </a:solidFill>
              </a:rPr>
              <a:t> 9 mln PLN</a:t>
            </a:r>
          </a:p>
          <a:p>
            <a:r>
              <a:rPr lang="pl-PL" sz="2800" dirty="0" smtClean="0">
                <a:solidFill>
                  <a:schemeClr val="tx2"/>
                </a:solidFill>
              </a:rPr>
              <a:t>- usługi zdrowotne skierowane do osób starszych</a:t>
            </a:r>
          </a:p>
          <a:p>
            <a:r>
              <a:rPr lang="pl-PL" sz="2800" dirty="0" smtClean="0">
                <a:solidFill>
                  <a:schemeClr val="tx2"/>
                </a:solidFill>
              </a:rPr>
              <a:t>Alokacja:</a:t>
            </a:r>
            <a:r>
              <a:rPr lang="pl-PL" sz="2800" dirty="0" smtClean="0">
                <a:solidFill>
                  <a:schemeClr val="accent5"/>
                </a:solidFill>
              </a:rPr>
              <a:t> 11 mln PLN</a:t>
            </a:r>
          </a:p>
          <a:p>
            <a:r>
              <a:rPr lang="pl-PL" sz="2800" dirty="0" smtClean="0">
                <a:solidFill>
                  <a:schemeClr val="tx2"/>
                </a:solidFill>
              </a:rPr>
              <a:t>- usługi społeczne skierowane do osób starszych</a:t>
            </a:r>
          </a:p>
          <a:p>
            <a:r>
              <a:rPr lang="pl-PL" sz="2800" dirty="0" smtClean="0">
                <a:solidFill>
                  <a:schemeClr val="tx2"/>
                </a:solidFill>
              </a:rPr>
              <a:t>Alokacja:</a:t>
            </a:r>
            <a:r>
              <a:rPr lang="pl-PL" sz="2800" dirty="0" smtClean="0">
                <a:solidFill>
                  <a:schemeClr val="accent5"/>
                </a:solidFill>
              </a:rPr>
              <a:t> 24 mln PLN</a:t>
            </a:r>
            <a:endParaRPr lang="pl-PL" sz="2800" dirty="0" smtClean="0">
              <a:solidFill>
                <a:schemeClr val="tx2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77334" y="4394200"/>
            <a:ext cx="84285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u="sng" dirty="0" smtClean="0"/>
              <a:t>DZIAŁANIE 8.2 – Włączenie społeczne</a:t>
            </a:r>
          </a:p>
          <a:p>
            <a:r>
              <a:rPr lang="pl-PL" sz="2800" dirty="0" smtClean="0">
                <a:solidFill>
                  <a:schemeClr val="accent5"/>
                </a:solidFill>
              </a:rPr>
              <a:t>28.09-05.10.2015 r.</a:t>
            </a:r>
          </a:p>
          <a:p>
            <a:r>
              <a:rPr lang="pl-PL" sz="2800" dirty="0" smtClean="0">
                <a:solidFill>
                  <a:schemeClr val="tx2"/>
                </a:solidFill>
              </a:rPr>
              <a:t>Alokacja:</a:t>
            </a:r>
            <a:r>
              <a:rPr lang="pl-PL" sz="2800" dirty="0" smtClean="0">
                <a:solidFill>
                  <a:schemeClr val="accent5"/>
                </a:solidFill>
              </a:rPr>
              <a:t> 23,14 mln PLN</a:t>
            </a:r>
            <a:endParaRPr lang="pl-PL" sz="2800" dirty="0">
              <a:solidFill>
                <a:schemeClr val="accent5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80" y="5880100"/>
            <a:ext cx="755904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90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5000"/>
          </a:xfrm>
        </p:spPr>
        <p:txBody>
          <a:bodyPr>
            <a:noAutofit/>
          </a:bodyPr>
          <a:lstStyle/>
          <a:p>
            <a:pPr algn="ctr"/>
            <a:r>
              <a:rPr lang="pl-PL" dirty="0" smtClean="0">
                <a:solidFill>
                  <a:schemeClr val="accent5"/>
                </a:solidFill>
              </a:rPr>
              <a:t>PLANOWANE NABORY W 2015 r. </a:t>
            </a:r>
            <a:endParaRPr lang="pl-PL" dirty="0">
              <a:solidFill>
                <a:schemeClr val="accent5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77334" y="1244600"/>
            <a:ext cx="88603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u="sng" dirty="0" smtClean="0"/>
              <a:t>DZIAŁANIE 5.4 – Gospodarka wodno-ściekowa</a:t>
            </a:r>
          </a:p>
          <a:p>
            <a:r>
              <a:rPr lang="pl-PL" sz="2800" dirty="0" smtClean="0">
                <a:solidFill>
                  <a:schemeClr val="accent5"/>
                </a:solidFill>
              </a:rPr>
              <a:t>IV kwartał</a:t>
            </a:r>
          </a:p>
          <a:p>
            <a:r>
              <a:rPr lang="pl-PL" sz="2800" dirty="0" smtClean="0">
                <a:solidFill>
                  <a:schemeClr val="tx2"/>
                </a:solidFill>
              </a:rPr>
              <a:t>Alokacja:</a:t>
            </a:r>
            <a:r>
              <a:rPr lang="pl-PL" sz="2800" dirty="0" smtClean="0">
                <a:solidFill>
                  <a:schemeClr val="accent5"/>
                </a:solidFill>
              </a:rPr>
              <a:t> 53,2 mln PLN</a:t>
            </a:r>
            <a:endParaRPr lang="pl-PL" sz="2800" dirty="0">
              <a:solidFill>
                <a:schemeClr val="accent5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77334" y="2781300"/>
            <a:ext cx="85966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u="sng" dirty="0" smtClean="0"/>
              <a:t>DZIAŁANIE 7.4 – Wydłużenie aktywności zawodowej</a:t>
            </a:r>
          </a:p>
          <a:p>
            <a:r>
              <a:rPr lang="pl-PL" sz="2800" dirty="0" smtClean="0">
                <a:solidFill>
                  <a:schemeClr val="accent5"/>
                </a:solidFill>
              </a:rPr>
              <a:t>IV kwartał </a:t>
            </a:r>
          </a:p>
          <a:p>
            <a:r>
              <a:rPr lang="pl-PL" sz="2800" dirty="0" smtClean="0">
                <a:solidFill>
                  <a:schemeClr val="tx2"/>
                </a:solidFill>
              </a:rPr>
              <a:t>Alokacja:</a:t>
            </a:r>
            <a:r>
              <a:rPr lang="pl-PL" sz="2800" dirty="0" smtClean="0">
                <a:solidFill>
                  <a:schemeClr val="accent5"/>
                </a:solidFill>
              </a:rPr>
              <a:t> 16,8 mln PLN</a:t>
            </a:r>
            <a:endParaRPr lang="pl-PL" sz="2800" dirty="0">
              <a:solidFill>
                <a:schemeClr val="accent5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80" y="5880100"/>
            <a:ext cx="755904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25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43000" y="2781300"/>
            <a:ext cx="8242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chemeClr val="accent2"/>
                </a:solidFill>
              </a:rPr>
              <a:t>Dziękuję</a:t>
            </a:r>
            <a:r>
              <a:rPr lang="pl-PL" sz="3600" dirty="0" smtClean="0">
                <a:solidFill>
                  <a:schemeClr val="accent5"/>
                </a:solidFill>
              </a:rPr>
              <a:t> </a:t>
            </a:r>
            <a:r>
              <a:rPr lang="pl-PL" sz="3600" dirty="0" smtClean="0">
                <a:solidFill>
                  <a:schemeClr val="accent2"/>
                </a:solidFill>
              </a:rPr>
              <a:t>za</a:t>
            </a:r>
            <a:r>
              <a:rPr lang="pl-PL" sz="3600" dirty="0" smtClean="0">
                <a:solidFill>
                  <a:schemeClr val="accent5"/>
                </a:solidFill>
              </a:rPr>
              <a:t> </a:t>
            </a:r>
            <a:r>
              <a:rPr lang="pl-PL" sz="3600" dirty="0" smtClean="0">
                <a:solidFill>
                  <a:schemeClr val="accent2"/>
                </a:solidFill>
              </a:rPr>
              <a:t>uwagę</a:t>
            </a:r>
            <a:endParaRPr lang="pl-PL" sz="3600" dirty="0">
              <a:solidFill>
                <a:schemeClr val="accent2"/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80" y="5918200"/>
            <a:ext cx="7559040" cy="9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84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261258"/>
            <a:ext cx="8596668" cy="888274"/>
          </a:xfrm>
        </p:spPr>
        <p:txBody>
          <a:bodyPr>
            <a:normAutofit fontScale="90000"/>
          </a:bodyPr>
          <a:lstStyle/>
          <a:p>
            <a:pPr algn="ctr"/>
            <a:r>
              <a:rPr lang="pl-PL" u="sng" dirty="0" smtClean="0">
                <a:solidFill>
                  <a:schemeClr val="accent5"/>
                </a:solidFill>
              </a:rPr>
              <a:t>WKŁAD WŁASNY NIE MUSI STANOWIĆ WŁASNOŚCI BENEFICJENTA</a:t>
            </a:r>
            <a:endParaRPr lang="pl-PL" u="sng" dirty="0">
              <a:solidFill>
                <a:schemeClr val="accent5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13954" y="1410789"/>
            <a:ext cx="89872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Beneficjent będący organizacją pozarządową wnosi wkład w postaci nieruchomości udostępnionej przez gminę.</a:t>
            </a:r>
            <a:endParaRPr lang="pl-PL" sz="28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80" y="5880100"/>
            <a:ext cx="7559040" cy="9779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640080" y="3161211"/>
            <a:ext cx="85300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u="sng" dirty="0" smtClean="0">
                <a:solidFill>
                  <a:schemeClr val="accent5"/>
                </a:solidFill>
              </a:rPr>
              <a:t>BRAK OGRANICZEŃ ODNOŚNIE FORMY WNOSZENIA WKŁADU WŁASNEGO</a:t>
            </a:r>
            <a:endParaRPr lang="pl-PL" sz="3200" u="sng" dirty="0">
              <a:solidFill>
                <a:schemeClr val="accent5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79269" y="4284617"/>
            <a:ext cx="90264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Możliwe jest wniesienie wkładu własnego we wszystkich dostępnych formach, a wkład własny finansowy nie może być premiowany w stosunku do wkładu niepieniężnego </a:t>
            </a:r>
            <a:endParaRPr lang="pl-PL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5"/>
                </a:solidFill>
              </a:rPr>
              <a:t>WKŁAD NIEPIENIEŻNY</a:t>
            </a:r>
            <a:endParaRPr lang="pl-PL" dirty="0">
              <a:solidFill>
                <a:schemeClr val="accent5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42900" y="1453346"/>
            <a:ext cx="9842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u="sng" dirty="0" smtClean="0"/>
              <a:t>WARUNKI KWALIFIKOWALNOŚCI WKŁADU NIEPIENIEŻNEGO:</a:t>
            </a:r>
            <a:endParaRPr lang="pl-PL" sz="2800" u="sng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57200" y="2108200"/>
            <a:ext cx="91821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 smtClean="0"/>
              <a:t>Wkład niepieniężny polega na wniesieniu na rzecz projektu nieruchomości, urządzeń, materiałów, wartości niematerialnych i prawnych, ekspertyz, dodatków lub nieodpłatnej pracy wykonywanej przez wolontariuszy na podstawie ustawy z dnia 24 kwietnia 2003 r. o działalności pożytku publicznego i o wolontariacie. </a:t>
            </a:r>
            <a:endParaRPr lang="pl-PL" sz="28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80" y="5880100"/>
            <a:ext cx="755904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87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660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accent5"/>
                </a:solidFill>
              </a:rPr>
              <a:t>WKŁAD NIEPIENIEŻNY</a:t>
            </a:r>
            <a:endParaRPr lang="pl-PL" dirty="0">
              <a:solidFill>
                <a:schemeClr val="accent5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73100" y="2197100"/>
            <a:ext cx="8648700" cy="1206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73100" y="1587500"/>
            <a:ext cx="86487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 smtClean="0"/>
              <a:t>Istnieje możliwość wykorzystania nieruchomości na rzecz projektu. </a:t>
            </a:r>
            <a:r>
              <a:rPr lang="pl-PL" sz="2800" u="sng" dirty="0" smtClean="0"/>
              <a:t>Wartość wniesionej nieruchomości nie może przekraczać wartości rynkowej i musi być potwierdzona operatem szacunkowym sporządzonym przez uprawnionego rzeczoznawcę, zgodnie z przepisami ustawy z dnia 21 sierpnia 1997 r. o gospodarce nieruchomościami – aktualnym w momencie złożenia rozliczającego go wniosku o płatność. </a:t>
            </a:r>
            <a:endParaRPr lang="pl-PL" sz="28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80" y="5880100"/>
            <a:ext cx="755904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61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330200"/>
            <a:ext cx="8596668" cy="66040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accent5"/>
                </a:solidFill>
              </a:rPr>
              <a:t>WKŁAD NIEPIENIEŻNY</a:t>
            </a:r>
            <a:endParaRPr lang="pl-PL" dirty="0">
              <a:solidFill>
                <a:schemeClr val="accent5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81000" y="1320800"/>
            <a:ext cx="91821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Wkład niepieniężny może być wnoszony w formie dodatków lub wynagrodzeń wypłacanych przez stronę trzecią, np. pracodawców, uczestnikom projektów. </a:t>
            </a:r>
          </a:p>
          <a:p>
            <a:endParaRPr lang="pl-PL" sz="28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66700" y="2794000"/>
            <a:ext cx="9131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 smtClean="0"/>
              <a:t> Możliwość wnoszenia wkładu strony trzeciej dotyczy wyłącznie projektów skierowanych do pracodawców, którzy delegują swoich pracowników na szkolenie.</a:t>
            </a:r>
            <a:endParaRPr lang="pl-PL" sz="28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81000" y="4256366"/>
            <a:ext cx="901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 smtClean="0"/>
              <a:t>Wkład wnoszony w tym przypadku dotyczy wynagrodzenia za czas udziału w projekcie</a:t>
            </a:r>
            <a:endParaRPr lang="pl-PL" sz="28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381000" y="5298679"/>
            <a:ext cx="100457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 smtClean="0"/>
              <a:t>Podstawą wniesienia wkładu własnego przez strony trzecie powinna być stosowna umowa z beneficjentem oraz zgodność poniesionych wydatków z przepisami krajowymi.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36440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accent5"/>
                </a:solidFill>
              </a:rPr>
              <a:t>WKŁAD NIEPIENIEŻNY</a:t>
            </a:r>
            <a:endParaRPr lang="pl-PL" dirty="0">
              <a:solidFill>
                <a:schemeClr val="accent5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73100" y="1625600"/>
            <a:ext cx="86487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 smtClean="0"/>
              <a:t>Wartość wkładu niepieniężnego musi zostać należycie potwierdzona dokumentami o wartości dowodowej równoważnej fakturom, </a:t>
            </a:r>
            <a:endParaRPr lang="pl-PL" sz="28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80" y="5880100"/>
            <a:ext cx="7559040" cy="977900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673100" y="3162300"/>
            <a:ext cx="833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 smtClean="0"/>
              <a:t>Wartość i dostarczenie wkładu niepieniężnego mogą być poddane niezależnej ocenie i weryfikacji</a:t>
            </a:r>
            <a:endParaRPr lang="pl-PL" sz="28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673100" y="4838700"/>
            <a:ext cx="8318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 smtClean="0"/>
              <a:t>Wartości przypisane wkładowi niepieniężnemu nie może przekraczać stawek rynkowych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82920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469900"/>
            <a:ext cx="8966200" cy="1016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chemeClr val="accent5"/>
                </a:solidFill>
              </a:rPr>
              <a:t>ISTOTNE ZMIANY W NOWEJ PERSPEKTYWIE FINANSOWEJ </a:t>
            </a:r>
            <a:endParaRPr lang="pl-PL" dirty="0">
              <a:solidFill>
                <a:schemeClr val="accent5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60400" y="17653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</p:txBody>
      </p:sp>
      <p:sp>
        <p:nvSpPr>
          <p:cNvPr id="4" name="pole tekstowe 3"/>
          <p:cNvSpPr txBox="1"/>
          <p:nvPr/>
        </p:nvSpPr>
        <p:spPr>
          <a:xfrm>
            <a:off x="571500" y="1625600"/>
            <a:ext cx="8699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 smtClean="0"/>
              <a:t>IZ RPO WO 2014-2020 nie może </a:t>
            </a:r>
            <a:r>
              <a:rPr lang="pl-PL" sz="2800" dirty="0" smtClean="0"/>
              <a:t>narzucić obowiązku wnoszenia </a:t>
            </a:r>
            <a:r>
              <a:rPr lang="pl-PL" sz="2800" dirty="0" smtClean="0"/>
              <a:t>wkładu własnego w konkretnej formie.</a:t>
            </a:r>
            <a:endParaRPr lang="pl-PL" sz="28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71500" y="2579708"/>
            <a:ext cx="86995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 smtClean="0"/>
              <a:t>Wymagany wkład własny został ustalony na poziomie 5%, a dla niektórych typów projektów na poziomie 10% lub 15%. </a:t>
            </a:r>
            <a:endParaRPr lang="pl-PL" sz="28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71500" y="3964704"/>
            <a:ext cx="878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 smtClean="0"/>
              <a:t>Rozszerzona została lista możliwych różnych form wnoszenia wkładu własnego</a:t>
            </a:r>
            <a:endParaRPr lang="pl-PL" sz="28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71500" y="5054600"/>
            <a:ext cx="878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 smtClean="0"/>
              <a:t>Podkreślona została możliwość wnoszenia wkładu własnego w różnych formach do jednego projektu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85446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841500"/>
          </a:xfrm>
        </p:spPr>
        <p:txBody>
          <a:bodyPr>
            <a:normAutofit fontScale="90000"/>
          </a:bodyPr>
          <a:lstStyle/>
          <a:p>
            <a:pPr algn="just"/>
            <a:r>
              <a:rPr lang="pl-PL" sz="2800" dirty="0" smtClean="0">
                <a:solidFill>
                  <a:schemeClr val="accent5"/>
                </a:solidFill>
              </a:rPr>
              <a:t>ZAŁOŻENIA DLA INSTYTUCJI ZARZĄDZAJĄCYCH DOTYCZĄCE OCENY POTENCJAŁU I DOŚWIADCZENIA PROJEKTODAWCÓW ORAZ ŹRÓDEŁ WSPÓŁFINANSOWANIA KRAJOWEGO DLA ŚRODKÓW EFS W RAMACH PROGRAMÓW OPERACYJNYCH 2014-2020</a:t>
            </a:r>
            <a:endParaRPr lang="pl-PL" sz="2800" dirty="0">
              <a:solidFill>
                <a:schemeClr val="accent5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50335" y="1778000"/>
            <a:ext cx="8596668" cy="332356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W odniesieniu do środków wnoszonych w ramach wkładu własnego przez Beneficjentów EFS, źródłem finansowania wkładu własnego mogą być zarówno środki publiczne jak i prywatne.</a:t>
            </a:r>
            <a:endParaRPr lang="pl-PL" sz="2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77336" y="4533900"/>
            <a:ext cx="84696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O zakwalifikowaniu źródła pochodzenia wkładu własnego (</a:t>
            </a:r>
            <a:r>
              <a:rPr lang="pl-PL" sz="2800" dirty="0" err="1" smtClean="0"/>
              <a:t>publiczny-prywatny</a:t>
            </a:r>
            <a:r>
              <a:rPr lang="pl-PL" sz="2800" dirty="0"/>
              <a:t>)</a:t>
            </a:r>
            <a:r>
              <a:rPr lang="pl-PL" sz="2800" dirty="0" smtClean="0"/>
              <a:t>, decydować będzie status prawny Beneficjenta.  </a:t>
            </a:r>
            <a:endParaRPr lang="pl-PL" sz="28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580" y="5918894"/>
            <a:ext cx="7559040" cy="93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84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390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accent5"/>
                </a:solidFill>
              </a:rPr>
              <a:t>PLANOWANE NABORY W 2015 r.</a:t>
            </a:r>
            <a:endParaRPr lang="pl-PL" dirty="0">
              <a:solidFill>
                <a:schemeClr val="accent5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54518" y="1333500"/>
            <a:ext cx="8242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u="sng" dirty="0" smtClean="0"/>
              <a:t>DZIAŁANIE 2.3 – Wzmocnienie otoczenia biznesu</a:t>
            </a:r>
            <a:endParaRPr lang="pl-PL" sz="2800" dirty="0" smtClean="0"/>
          </a:p>
          <a:p>
            <a:r>
              <a:rPr lang="pl-PL" sz="2800" dirty="0" smtClean="0">
                <a:solidFill>
                  <a:schemeClr val="accent5"/>
                </a:solidFill>
              </a:rPr>
              <a:t>19-26.10. 2015 r.</a:t>
            </a:r>
          </a:p>
          <a:p>
            <a:r>
              <a:rPr lang="pl-PL" sz="2800" dirty="0" smtClean="0"/>
              <a:t>Alokacja: </a:t>
            </a:r>
            <a:r>
              <a:rPr lang="pl-PL" sz="2800" dirty="0" smtClean="0">
                <a:solidFill>
                  <a:schemeClr val="accent5"/>
                </a:solidFill>
              </a:rPr>
              <a:t>6 mln</a:t>
            </a:r>
            <a:endParaRPr lang="pl-PL" sz="2800" dirty="0">
              <a:solidFill>
                <a:schemeClr val="accent5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25500" y="2933700"/>
            <a:ext cx="82931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u="sng" dirty="0" smtClean="0"/>
              <a:t>DZIAŁANIE 8.1 – Dostęp do wysokiej jakości usług zdrowotnych i społecznych</a:t>
            </a:r>
            <a:endParaRPr lang="pl-PL" sz="2800" dirty="0" smtClean="0"/>
          </a:p>
          <a:p>
            <a:r>
              <a:rPr lang="pl-PL" sz="2800" dirty="0" smtClean="0">
                <a:solidFill>
                  <a:schemeClr val="accent5"/>
                </a:solidFill>
              </a:rPr>
              <a:t>Trzy nabory:</a:t>
            </a:r>
          </a:p>
          <a:p>
            <a:r>
              <a:rPr lang="pl-PL" sz="2800" dirty="0" smtClean="0">
                <a:solidFill>
                  <a:schemeClr val="accent5"/>
                </a:solidFill>
              </a:rPr>
              <a:t>21-28.09.2015 r. – </a:t>
            </a:r>
            <a:r>
              <a:rPr lang="pl-PL" sz="2800" dirty="0" smtClean="0"/>
              <a:t>wsparcie rodziny i pieczy zastępczej</a:t>
            </a:r>
          </a:p>
          <a:p>
            <a:r>
              <a:rPr lang="pl-PL" sz="2800" dirty="0" smtClean="0">
                <a:solidFill>
                  <a:schemeClr val="tx2"/>
                </a:solidFill>
              </a:rPr>
              <a:t>Alokacja: </a:t>
            </a:r>
            <a:r>
              <a:rPr lang="pl-PL" sz="2800" dirty="0" smtClean="0">
                <a:solidFill>
                  <a:schemeClr val="accent5"/>
                </a:solidFill>
              </a:rPr>
              <a:t>13,8 mln</a:t>
            </a:r>
            <a:endParaRPr lang="pl-PL" sz="2800" dirty="0">
              <a:solidFill>
                <a:schemeClr val="tx2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80" y="5880100"/>
            <a:ext cx="755904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45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521</TotalTime>
  <Words>509</Words>
  <Application>Microsoft Office PowerPoint</Application>
  <PresentationFormat>Panoramiczny</PresentationFormat>
  <Paragraphs>53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Faseta</vt:lpstr>
      <vt:lpstr>        Zasady wnoszenia wkładów niepieniężnych do projektów finansowanych ze środków RPO WO 2014-2020</vt:lpstr>
      <vt:lpstr>WKŁAD WŁASNY NIE MUSI STANOWIĆ WŁASNOŚCI BENEFICJENTA</vt:lpstr>
      <vt:lpstr>WKŁAD NIEPIENIEŻNY</vt:lpstr>
      <vt:lpstr>WKŁAD NIEPIENIEŻNY</vt:lpstr>
      <vt:lpstr>WKŁAD NIEPIENIEŻNY</vt:lpstr>
      <vt:lpstr>WKŁAD NIEPIENIEŻNY</vt:lpstr>
      <vt:lpstr>ISTOTNE ZMIANY W NOWEJ PERSPEKTYWIE FINANSOWEJ </vt:lpstr>
      <vt:lpstr>ZAŁOŻENIA DLA INSTYTUCJI ZARZĄDZAJĄCYCH DOTYCZĄCE OCENY POTENCJAŁU I DOŚWIADCZENIA PROJEKTODAWCÓW ORAZ ŹRÓDEŁ WSPÓŁFINANSOWANIA KRAJOWEGO DLA ŚRODKÓW EFS W RAMACH PROGRAMÓW OPERACYJNYCH 2014-2020</vt:lpstr>
      <vt:lpstr>PLANOWANE NABORY W 2015 r.</vt:lpstr>
      <vt:lpstr>PLANOWANE NABORY W 2015 r.</vt:lpstr>
      <vt:lpstr>PLANOWANE NABORY W 2015 r. 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Bartłomiej Wiszniewski</dc:creator>
  <cp:lastModifiedBy>Bartłomiej Wiszniewski</cp:lastModifiedBy>
  <cp:revision>45</cp:revision>
  <dcterms:created xsi:type="dcterms:W3CDTF">2015-09-07T12:16:27Z</dcterms:created>
  <dcterms:modified xsi:type="dcterms:W3CDTF">2015-09-14T11:25:26Z</dcterms:modified>
</cp:coreProperties>
</file>