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15"/>
  </p:handoutMasterIdLst>
  <p:sldIdLst>
    <p:sldId id="256" r:id="rId2"/>
    <p:sldId id="258" r:id="rId3"/>
    <p:sldId id="257" r:id="rId4"/>
    <p:sldId id="259" r:id="rId5"/>
    <p:sldId id="260" r:id="rId6"/>
    <p:sldId id="270" r:id="rId7"/>
    <p:sldId id="269" r:id="rId8"/>
    <p:sldId id="261" r:id="rId9"/>
    <p:sldId id="263" r:id="rId10"/>
    <p:sldId id="272" r:id="rId11"/>
    <p:sldId id="262" r:id="rId12"/>
    <p:sldId id="271" r:id="rId13"/>
    <p:sldId id="267" r:id="rId14"/>
  </p:sldIdLst>
  <p:sldSz cx="12192000" cy="6858000"/>
  <p:notesSz cx="6797675" cy="99822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22C8F-14C1-467C-AC52-D2AA6F3BE289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82138"/>
            <a:ext cx="29464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82138"/>
            <a:ext cx="29464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0716D-49E6-4FD7-AC10-B2F22BCB05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027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26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3447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1339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4901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5826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7017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1102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654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808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934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96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77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848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20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580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108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71080-6B2E-4F70-A6AF-296C20E6A8E1}" type="datetimeFigureOut">
              <a:rPr lang="pl-PL" smtClean="0"/>
              <a:t>2015-09-14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0F8BC5-0D2C-40FF-A2D4-4EF19F97BD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74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 smtClean="0"/>
              <a:t>Regionalny Program Operacyjny Województwa Opolskiego 2014-2020</a:t>
            </a:r>
            <a:endParaRPr lang="pl-PL" sz="36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sz="3600" dirty="0" smtClean="0"/>
          </a:p>
          <a:p>
            <a:r>
              <a:rPr lang="pl-PL" sz="3600" dirty="0" smtClean="0">
                <a:solidFill>
                  <a:schemeClr val="tx1"/>
                </a:solidFill>
              </a:rPr>
              <a:t>Etap </a:t>
            </a:r>
            <a:r>
              <a:rPr lang="pl-PL" sz="3600" dirty="0">
                <a:solidFill>
                  <a:schemeClr val="tx1"/>
                </a:solidFill>
              </a:rPr>
              <a:t>Wdrażania Projektu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5917731"/>
            <a:ext cx="71882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08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6"/>
          <p:cNvSpPr>
            <a:spLocks noGrp="1"/>
          </p:cNvSpPr>
          <p:nvPr>
            <p:ph type="body" idx="1"/>
          </p:nvPr>
        </p:nvSpPr>
        <p:spPr>
          <a:xfrm>
            <a:off x="829735" y="1098550"/>
            <a:ext cx="8596668" cy="3486150"/>
          </a:xfrm>
        </p:spPr>
        <p:txBody>
          <a:bodyPr>
            <a:normAutofit fontScale="925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 smtClean="0"/>
              <a:t>Praca wolontariusza powinna zostać wyliczona do projektu na podstawie średniej wysokości wynagrodzenia za dany rodzaj pracy obowiązującej u danego pracodawcy </a:t>
            </a:r>
            <a:r>
              <a:rPr lang="pl-PL" sz="2400" dirty="0" smtClean="0"/>
              <a:t>lub </a:t>
            </a:r>
            <a:r>
              <a:rPr lang="pl-PL" sz="2400" dirty="0" smtClean="0"/>
              <a:t>w danym regionie (np. na podstawie danych GUS), lub płacy minimalnej określonej na podstawie obowiązujących przepisów, </a:t>
            </a:r>
            <a:r>
              <a:rPr lang="pl-PL" sz="2400" dirty="0" smtClean="0"/>
              <a:t>                          w </a:t>
            </a:r>
            <a:r>
              <a:rPr lang="pl-PL" sz="2400" dirty="0" smtClean="0"/>
              <a:t>zależności od zapisów wniosku o dofinansowanie.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 smtClean="0"/>
              <a:t>Wycena nieodpłatnej, dobrowolnej pracy może uwzględniać wszystkie koszty, które zostałyby poniesione w przypadku jej odpłatnego świadczenia.</a:t>
            </a:r>
          </a:p>
          <a:p>
            <a:endParaRPr lang="pl-PL" sz="24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280" y="5600700"/>
            <a:ext cx="755904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97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1734" y="469900"/>
            <a:ext cx="9198185" cy="965200"/>
          </a:xfrm>
        </p:spPr>
        <p:txBody>
          <a:bodyPr>
            <a:normAutofit fontScale="90000"/>
          </a:bodyPr>
          <a:lstStyle/>
          <a:p>
            <a:r>
              <a:rPr lang="pl-PL" sz="2800" u="sng" dirty="0" smtClean="0">
                <a:solidFill>
                  <a:srgbClr val="92D050"/>
                </a:solidFill>
              </a:rPr>
              <a:t>Przykład 2.</a:t>
            </a:r>
            <a:r>
              <a:rPr lang="pl-PL" sz="2800" dirty="0" smtClean="0">
                <a:solidFill>
                  <a:srgbClr val="92D050"/>
                </a:solidFill>
              </a:rPr>
              <a:t> </a:t>
            </a:r>
            <a:br>
              <a:rPr lang="pl-PL" sz="2800" dirty="0" smtClean="0">
                <a:solidFill>
                  <a:srgbClr val="92D050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Wyliczenie </a:t>
            </a:r>
            <a:r>
              <a:rPr lang="pl-PL" sz="2400" dirty="0">
                <a:solidFill>
                  <a:schemeClr val="tx1"/>
                </a:solidFill>
              </a:rPr>
              <a:t>wkładu własnego wniesionego w formie pomieszczeń.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/>
            </a:r>
            <a:br>
              <a:rPr lang="pl-PL" sz="2200" dirty="0" smtClean="0">
                <a:solidFill>
                  <a:schemeClr val="tx1"/>
                </a:solidFill>
              </a:rPr>
            </a:br>
            <a:endParaRPr lang="pl-PL" sz="2200" dirty="0">
              <a:solidFill>
                <a:schemeClr val="tx1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10634" y="1435100"/>
            <a:ext cx="8596668" cy="4495800"/>
          </a:xfrm>
        </p:spPr>
        <p:txBody>
          <a:bodyPr>
            <a:normAutofit fontScale="55000" lnSpcReduction="20000"/>
          </a:bodyPr>
          <a:lstStyle/>
          <a:p>
            <a:r>
              <a:rPr lang="pl-PL" sz="4400" dirty="0">
                <a:solidFill>
                  <a:schemeClr val="tx1"/>
                </a:solidFill>
              </a:rPr>
              <a:t>Wartość wyceniamy jako koszt eksploatacji/utrzymania </a:t>
            </a:r>
            <a:r>
              <a:rPr lang="pl-PL" sz="4400" dirty="0" smtClean="0">
                <a:solidFill>
                  <a:schemeClr val="tx1"/>
                </a:solidFill>
              </a:rPr>
              <a:t>danego metrażu</a:t>
            </a:r>
            <a:r>
              <a:rPr lang="pl-PL" sz="4400" dirty="0">
                <a:solidFill>
                  <a:schemeClr val="tx1"/>
                </a:solidFill>
              </a:rPr>
              <a:t>.</a:t>
            </a:r>
            <a:br>
              <a:rPr lang="pl-PL" sz="4400" dirty="0">
                <a:solidFill>
                  <a:schemeClr val="tx1"/>
                </a:solidFill>
              </a:rPr>
            </a:br>
            <a:r>
              <a:rPr lang="pl-PL" sz="4400" dirty="0">
                <a:solidFill>
                  <a:schemeClr val="tx1"/>
                </a:solidFill>
              </a:rPr>
              <a:t/>
            </a:r>
            <a:br>
              <a:rPr lang="pl-PL" sz="4400" dirty="0">
                <a:solidFill>
                  <a:schemeClr val="tx1"/>
                </a:solidFill>
              </a:rPr>
            </a:br>
            <a:r>
              <a:rPr lang="pl-PL" sz="2800" dirty="0">
                <a:solidFill>
                  <a:schemeClr val="tx1"/>
                </a:solidFill>
              </a:rPr>
              <a:t>Wyliczenie miesięcznego kosztu przypadającego na salę </a:t>
            </a:r>
            <a:r>
              <a:rPr lang="pl-PL" sz="2800" dirty="0" smtClean="0">
                <a:solidFill>
                  <a:schemeClr val="tx1"/>
                </a:solidFill>
              </a:rPr>
              <a:t>szkoleniową</a:t>
            </a:r>
          </a:p>
          <a:p>
            <a:pPr algn="ctr"/>
            <a:r>
              <a:rPr lang="pl-PL" sz="2800" dirty="0">
                <a:solidFill>
                  <a:schemeClr val="tx1"/>
                </a:solidFill>
              </a:rPr>
              <a:t/>
            </a:r>
            <a:br>
              <a:rPr lang="pl-PL" sz="2800" dirty="0">
                <a:solidFill>
                  <a:schemeClr val="tx1"/>
                </a:solidFill>
              </a:rPr>
            </a:br>
            <a:r>
              <a:rPr lang="pl-PL" sz="2800" dirty="0">
                <a:solidFill>
                  <a:schemeClr val="tx1"/>
                </a:solidFill>
              </a:rPr>
              <a:t>(A÷B) x C = </a:t>
            </a:r>
            <a:r>
              <a:rPr lang="pl-PL" sz="2800" dirty="0" smtClean="0">
                <a:solidFill>
                  <a:schemeClr val="tx1"/>
                </a:solidFill>
              </a:rPr>
              <a:t>D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A - miesięczny koszt użytkowy całego lokalu;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B - powierzchnia całego lokalu;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C – powierzchnia Sali szkoleniowej;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D – miesięczny koszt przypadający na salę szkoleniową</a:t>
            </a:r>
          </a:p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(D÷E) x F = G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E – liczba godzin roboczych przypadających w danym miesiącu;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F – liczba godzin, w których faktycznie była wykorzystywana sala szkoleniowa;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G – koszt udostępnienia </a:t>
            </a:r>
            <a:r>
              <a:rPr lang="pl-PL" sz="2800" dirty="0">
                <a:solidFill>
                  <a:schemeClr val="tx1"/>
                </a:solidFill>
              </a:rPr>
              <a:t>s</a:t>
            </a:r>
            <a:r>
              <a:rPr lang="pl-PL" sz="2800" dirty="0" smtClean="0">
                <a:solidFill>
                  <a:schemeClr val="tx1"/>
                </a:solidFill>
              </a:rPr>
              <a:t>ali szkoleniowej</a:t>
            </a:r>
            <a:endParaRPr lang="pl-PL" sz="2800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5765800"/>
            <a:ext cx="755904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36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4" y="241300"/>
            <a:ext cx="9292165" cy="5067300"/>
          </a:xfrm>
        </p:spPr>
        <p:txBody>
          <a:bodyPr/>
          <a:lstStyle/>
          <a:p>
            <a:r>
              <a:rPr lang="pl-PL" dirty="0" smtClean="0">
                <a:solidFill>
                  <a:srgbClr val="92D050"/>
                </a:solidFill>
              </a:rPr>
              <a:t>Opis:</a:t>
            </a:r>
          </a:p>
          <a:p>
            <a:r>
              <a:rPr lang="pl-PL" dirty="0" smtClean="0"/>
              <a:t>Sala szkoleniowa, której powierzchnia wynosi 30 m2 znajdującej się w pomieszczeniach beneficjenta, których łączna powierzchnia wynosi 220m2, została udostępniona na potrzeby projektu. </a:t>
            </a:r>
          </a:p>
          <a:p>
            <a:r>
              <a:rPr lang="pl-PL" dirty="0" smtClean="0"/>
              <a:t>Miesięczny koszt użytkowy całego lokalu wyniósł 8.500,00 zł. </a:t>
            </a:r>
            <a:endParaRPr lang="pl-PL" dirty="0"/>
          </a:p>
          <a:p>
            <a:r>
              <a:rPr lang="pl-PL" dirty="0" smtClean="0"/>
              <a:t>Miesięczny koszt przypadający na salę szkoleniową obliczamy: </a:t>
            </a:r>
          </a:p>
          <a:p>
            <a:pPr algn="ctr"/>
            <a:r>
              <a:rPr lang="pl-PL" dirty="0" smtClean="0"/>
              <a:t>(8.500,00 ÷ 220) x 30 =1.159,09 zł</a:t>
            </a:r>
          </a:p>
          <a:p>
            <a:r>
              <a:rPr lang="pl-PL" dirty="0" smtClean="0"/>
              <a:t>Uwzględniając, że liczba godzin w danym miesiącu wyniosła 160, a sala wykorzystywana była na potrzeby projektu przez 60 godzin, koszt udostępnienia sali wynosi:</a:t>
            </a:r>
          </a:p>
          <a:p>
            <a:pPr algn="ctr"/>
            <a:r>
              <a:rPr lang="pl-PL" dirty="0" smtClean="0"/>
              <a:t>(1.159,09 ÷ 160) x 60 = 434,66 zł 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00" y="5866931"/>
            <a:ext cx="71882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013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43000" y="2781300"/>
            <a:ext cx="824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chemeClr val="accent2"/>
                </a:solidFill>
              </a:rPr>
              <a:t>Dziękuję</a:t>
            </a:r>
            <a:r>
              <a:rPr lang="pl-PL" sz="3600" dirty="0" smtClean="0">
                <a:solidFill>
                  <a:schemeClr val="accent5"/>
                </a:solidFill>
              </a:rPr>
              <a:t> </a:t>
            </a:r>
            <a:r>
              <a:rPr lang="pl-PL" sz="3600" dirty="0" smtClean="0">
                <a:solidFill>
                  <a:schemeClr val="accent2"/>
                </a:solidFill>
              </a:rPr>
              <a:t>za</a:t>
            </a:r>
            <a:r>
              <a:rPr lang="pl-PL" sz="3600" dirty="0" smtClean="0">
                <a:solidFill>
                  <a:schemeClr val="accent5"/>
                </a:solidFill>
              </a:rPr>
              <a:t> </a:t>
            </a:r>
            <a:r>
              <a:rPr lang="pl-PL" sz="3600" dirty="0" smtClean="0">
                <a:solidFill>
                  <a:schemeClr val="accent2"/>
                </a:solidFill>
              </a:rPr>
              <a:t>uwagę</a:t>
            </a:r>
            <a:endParaRPr lang="pl-PL" sz="3600" dirty="0">
              <a:solidFill>
                <a:schemeClr val="accent2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5918200"/>
            <a:ext cx="755904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4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6234" y="609600"/>
            <a:ext cx="8596668" cy="835951"/>
          </a:xfrm>
        </p:spPr>
        <p:txBody>
          <a:bodyPr/>
          <a:lstStyle/>
          <a:p>
            <a:r>
              <a:rPr lang="pl-PL" dirty="0" smtClean="0"/>
              <a:t>Wkład własny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3034" y="1542721"/>
            <a:ext cx="8596668" cy="31562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800" dirty="0" smtClean="0"/>
              <a:t>W ramach RPO WO 2014-2020 konieczne jest wnoszenie wkładu własnego do wszystkich projektów zarówno z EFRR jak i EFS.</a:t>
            </a:r>
            <a:endParaRPr lang="pl-PL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endParaRPr lang="pl-PL" sz="2800" u="sng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5854700"/>
            <a:ext cx="755904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473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1083" y="546100"/>
            <a:ext cx="8596668" cy="5092700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2800" dirty="0"/>
              <a:t>Szczegółowe zasady wnoszenia wkładu własnego są regulowane przez</a:t>
            </a:r>
            <a:r>
              <a:rPr lang="pl-PL" sz="2800" dirty="0" smtClean="0"/>
              <a:t>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pl-PL" sz="8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pl-PL" sz="3000" i="1" dirty="0">
                <a:solidFill>
                  <a:srgbClr val="92D050"/>
                </a:solidFill>
              </a:rPr>
              <a:t>Krajowe wytyczne w zakresie kwalifikowalności wydatków w </a:t>
            </a:r>
            <a:r>
              <a:rPr lang="pl-PL" sz="3000" i="1" dirty="0" smtClean="0">
                <a:solidFill>
                  <a:srgbClr val="92D050"/>
                </a:solidFill>
              </a:rPr>
              <a:t>ramach                                          </a:t>
            </a:r>
            <a:r>
              <a:rPr lang="pl-PL" sz="3000" i="1" dirty="0">
                <a:solidFill>
                  <a:srgbClr val="92D050"/>
                </a:solidFill>
              </a:rPr>
              <a:t>Europejskiego Funduszu Rozwoju Regionalnego, Europejskiego Funduszu Społecznego oraz </a:t>
            </a:r>
            <a:r>
              <a:rPr lang="pl-PL" sz="3000" i="1" dirty="0" smtClean="0">
                <a:solidFill>
                  <a:srgbClr val="92D050"/>
                </a:solidFill>
              </a:rPr>
              <a:t>               Funduszu </a:t>
            </a:r>
            <a:r>
              <a:rPr lang="pl-PL" sz="3000" i="1" dirty="0">
                <a:solidFill>
                  <a:srgbClr val="92D050"/>
                </a:solidFill>
              </a:rPr>
              <a:t>Spójności na lata </a:t>
            </a:r>
            <a:r>
              <a:rPr lang="pl-PL" sz="3000" i="1" dirty="0" smtClean="0">
                <a:solidFill>
                  <a:srgbClr val="92D050"/>
                </a:solidFill>
              </a:rPr>
              <a:t>2014-2020</a:t>
            </a:r>
          </a:p>
          <a:p>
            <a:pPr marL="0" indent="0">
              <a:lnSpc>
                <a:spcPct val="170000"/>
              </a:lnSpc>
              <a:buNone/>
            </a:pPr>
            <a:endParaRPr lang="pl-PL" sz="28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sz="2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5854700"/>
            <a:ext cx="7289800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3867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52564"/>
            <a:ext cx="8596668" cy="3880773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l-PL" sz="2800" dirty="0">
                <a:solidFill>
                  <a:schemeClr val="tx1"/>
                </a:solidFill>
              </a:rPr>
              <a:t>Beneficjenci mają możliwość zastosowanie szeregu różnych form wnoszenia wkładu własnego w postaci: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tx1"/>
                </a:solidFill>
              </a:rPr>
              <a:t>finansowej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tx1"/>
                </a:solidFill>
              </a:rPr>
              <a:t>n</a:t>
            </a:r>
            <a:r>
              <a:rPr lang="pl-PL" sz="2800" dirty="0" smtClean="0">
                <a:solidFill>
                  <a:schemeClr val="tx1"/>
                </a:solidFill>
              </a:rPr>
              <a:t>iepieniężnej 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80" y="5884201"/>
            <a:ext cx="7559040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49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50900" y="1727200"/>
            <a:ext cx="80645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tx2"/>
                </a:solidFill>
              </a:rPr>
              <a:t>Stanowi część lub całość wkładu własnego, wniesiony na rzecz projektu stanowi </a:t>
            </a:r>
          </a:p>
          <a:p>
            <a:r>
              <a:rPr lang="pl-PL" sz="2800" u="sng" dirty="0" smtClean="0">
                <a:solidFill>
                  <a:schemeClr val="tx2"/>
                </a:solidFill>
              </a:rPr>
              <a:t>wydatek kwalifikowany.</a:t>
            </a:r>
          </a:p>
          <a:p>
            <a:endParaRPr lang="pl-PL" sz="2800" dirty="0" smtClean="0">
              <a:solidFill>
                <a:schemeClr val="tx2"/>
              </a:solidFill>
            </a:endParaRPr>
          </a:p>
          <a:p>
            <a:endParaRPr lang="pl-PL" sz="2800" dirty="0">
              <a:solidFill>
                <a:schemeClr val="tx2"/>
              </a:solidFill>
            </a:endParaRPr>
          </a:p>
          <a:p>
            <a:r>
              <a:rPr lang="pl-PL" sz="2800" dirty="0"/>
              <a:t>To po stronie </a:t>
            </a:r>
            <a:r>
              <a:rPr lang="pl-PL" sz="2800" dirty="0" smtClean="0"/>
              <a:t>beneficjenta </a:t>
            </a:r>
            <a:r>
              <a:rPr lang="pl-PL" sz="2800" dirty="0"/>
              <a:t>leży wybór, jaką formę wkładu własnego </a:t>
            </a:r>
            <a:r>
              <a:rPr lang="pl-PL" sz="2800" dirty="0" smtClean="0"/>
              <a:t>wniesie.</a:t>
            </a:r>
            <a:endParaRPr lang="pl-PL" sz="2800" dirty="0">
              <a:solidFill>
                <a:schemeClr val="tx2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260" y="5821778"/>
            <a:ext cx="7559040" cy="807622"/>
          </a:xfrm>
          <a:prstGeom prst="rect">
            <a:avLst/>
          </a:prstGeom>
        </p:spPr>
      </p:pic>
      <p:sp>
        <p:nvSpPr>
          <p:cNvPr id="4" name="Tytuł 1"/>
          <p:cNvSpPr txBox="1">
            <a:spLocks/>
          </p:cNvSpPr>
          <p:nvPr/>
        </p:nvSpPr>
        <p:spPr>
          <a:xfrm>
            <a:off x="709700" y="708270"/>
            <a:ext cx="8596668" cy="835951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dirty="0" smtClean="0"/>
              <a:t>Wkład niepieniężny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444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08000" y="847546"/>
            <a:ext cx="8890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dirty="0">
                <a:solidFill>
                  <a:schemeClr val="tx2"/>
                </a:solidFill>
              </a:rPr>
              <a:t>Wkład </a:t>
            </a:r>
            <a:r>
              <a:rPr lang="pl-PL" sz="2800" dirty="0" smtClean="0">
                <a:solidFill>
                  <a:schemeClr val="tx2"/>
                </a:solidFill>
              </a:rPr>
              <a:t>niepieniężny powinien być wnoszony przez beneficjenta ze składników jego majątku lub                       z majątku innych podmiotów, </a:t>
            </a:r>
            <a:r>
              <a:rPr lang="pl-PL" sz="2800" dirty="0" smtClean="0">
                <a:solidFill>
                  <a:schemeClr val="bg1">
                    <a:lumMod val="65000"/>
                  </a:schemeClr>
                </a:solidFill>
              </a:rPr>
              <a:t>jeżeli możliwość taka wynika z przepisów prawa oraz zostanie to ujęte w zatwierdzonym wniosku o dofinansowanie</a:t>
            </a:r>
            <a:r>
              <a:rPr lang="pl-PL" sz="2800" dirty="0" smtClean="0">
                <a:solidFill>
                  <a:schemeClr val="tx2"/>
                </a:solidFill>
              </a:rPr>
              <a:t>,                        lub w postaci świadczeń wykonywanych przez wolontariuszy.</a:t>
            </a:r>
            <a:r>
              <a:rPr lang="pl-PL" sz="2800" dirty="0" smtClean="0"/>
              <a:t> </a:t>
            </a:r>
          </a:p>
          <a:p>
            <a:endParaRPr lang="pl-PL" sz="2800" dirty="0">
              <a:solidFill>
                <a:schemeClr val="tx2"/>
              </a:solidFill>
            </a:endParaRPr>
          </a:p>
          <a:p>
            <a:pPr algn="just"/>
            <a:endParaRPr lang="pl-PL" sz="2800" dirty="0">
              <a:solidFill>
                <a:schemeClr val="accent5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854231"/>
            <a:ext cx="71882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36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92100" y="517346"/>
            <a:ext cx="8890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tx2"/>
                </a:solidFill>
              </a:rPr>
              <a:t>Wkład </a:t>
            </a:r>
            <a:r>
              <a:rPr lang="pl-PL" sz="2800" dirty="0" smtClean="0">
                <a:solidFill>
                  <a:schemeClr val="tx2"/>
                </a:solidFill>
              </a:rPr>
              <a:t>własny w </a:t>
            </a:r>
            <a:r>
              <a:rPr lang="pl-PL" sz="2800" u="sng" dirty="0" smtClean="0">
                <a:solidFill>
                  <a:schemeClr val="tx2"/>
                </a:solidFill>
              </a:rPr>
              <a:t>formie niepieniężnej </a:t>
            </a:r>
            <a:r>
              <a:rPr lang="pl-PL" sz="2800" dirty="0" smtClean="0">
                <a:solidFill>
                  <a:schemeClr val="tx2"/>
                </a:solidFill>
              </a:rPr>
              <a:t>może być wnoszony poprzez:</a:t>
            </a:r>
          </a:p>
          <a:p>
            <a:endParaRPr lang="pl-PL" sz="2800" dirty="0" smtClean="0">
              <a:solidFill>
                <a:schemeClr val="tx2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800" dirty="0"/>
              <a:t>u</a:t>
            </a:r>
            <a:r>
              <a:rPr lang="pl-PL" sz="2800" dirty="0" smtClean="0"/>
              <a:t>dostępnianie  budynków/pomieszczeń;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800" dirty="0"/>
              <a:t>u</a:t>
            </a:r>
            <a:r>
              <a:rPr lang="pl-PL" sz="2800" dirty="0" smtClean="0"/>
              <a:t>dostępnianie  urządzeń;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800" dirty="0"/>
              <a:t>u</a:t>
            </a:r>
            <a:r>
              <a:rPr lang="pl-PL" sz="2800" dirty="0" smtClean="0"/>
              <a:t>dostępnianie materiałów;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800" dirty="0"/>
              <a:t>w</a:t>
            </a:r>
            <a:r>
              <a:rPr lang="pl-PL" sz="2800" dirty="0" smtClean="0"/>
              <a:t>artości niematerialnych i prawnych;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800" dirty="0"/>
              <a:t>e</a:t>
            </a:r>
            <a:r>
              <a:rPr lang="pl-PL" sz="2800" dirty="0" smtClean="0"/>
              <a:t>kspertyz;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800" dirty="0"/>
              <a:t>ś</a:t>
            </a:r>
            <a:r>
              <a:rPr lang="pl-PL" sz="2800" dirty="0" smtClean="0"/>
              <a:t>wiadczeń wykonywanych przez wolontariuszy. </a:t>
            </a:r>
          </a:p>
          <a:p>
            <a:endParaRPr lang="pl-PL" sz="2800" dirty="0">
              <a:solidFill>
                <a:schemeClr val="tx2"/>
              </a:solidFill>
            </a:endParaRPr>
          </a:p>
          <a:p>
            <a:pPr algn="just"/>
            <a:endParaRPr lang="pl-PL" sz="2800" dirty="0">
              <a:solidFill>
                <a:schemeClr val="accent5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5842000"/>
            <a:ext cx="755904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1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5816600"/>
            <a:ext cx="7559040" cy="863600"/>
          </a:xfrm>
          <a:prstGeom prst="rect">
            <a:avLst/>
          </a:prstGeom>
        </p:spPr>
      </p:pic>
      <p:sp>
        <p:nvSpPr>
          <p:cNvPr id="4" name="Tytuł 1"/>
          <p:cNvSpPr txBox="1">
            <a:spLocks/>
          </p:cNvSpPr>
          <p:nvPr/>
        </p:nvSpPr>
        <p:spPr>
          <a:xfrm>
            <a:off x="965200" y="3260970"/>
            <a:ext cx="9029700" cy="207303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4800" dirty="0" smtClean="0"/>
              <a:t>Przykładowa metodologia wyliczania wkładu własnego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40325959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280" y="5600700"/>
            <a:ext cx="7559040" cy="927100"/>
          </a:xfrm>
          <a:prstGeom prst="rect">
            <a:avLst/>
          </a:prstGeom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677335" y="609600"/>
            <a:ext cx="8596668" cy="96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2800" u="sng" dirty="0" smtClean="0">
                <a:solidFill>
                  <a:srgbClr val="92D050"/>
                </a:solidFill>
              </a:rPr>
              <a:t>Przykład 1.</a:t>
            </a:r>
            <a:r>
              <a:rPr lang="pl-PL" sz="2800" dirty="0" smtClean="0">
                <a:solidFill>
                  <a:srgbClr val="92D050"/>
                </a:solidFill>
              </a:rPr>
              <a:t> </a:t>
            </a:r>
            <a:br>
              <a:rPr lang="pl-PL" sz="2800" dirty="0" smtClean="0">
                <a:solidFill>
                  <a:srgbClr val="92D050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Wyliczenie wkładu własnego wniesionego w formie wolontariatu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>
          <a:xfrm>
            <a:off x="677335" y="1644650"/>
            <a:ext cx="8596668" cy="4070350"/>
          </a:xfrm>
        </p:spPr>
        <p:txBody>
          <a:bodyPr>
            <a:normAutofit fontScale="925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 smtClean="0"/>
              <a:t>Wolontariusz musi być świadomy charakteru swojego udziału w realizacji projektu;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 smtClean="0"/>
              <a:t>Należy zdefiniować rodzaj wykonywanej przez wolontariusza nieodpłatnej pracy (stanowisko w projekcie),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 smtClean="0"/>
              <a:t>W ramach wolontariatu nie może być wykonywana nieodpłatnie praca dotycząca zadań, które są realizowane przez personel projektu dofinansowywany w ramach projektu,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 smtClean="0"/>
              <a:t>Wartość wkładu niepieniężnego  określa się z uwzględnieniem  ilości czasu poświęconego na jej wykonanie (np. karta czasu pracy ze szczegółowym opisem wykonanych zadań)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03967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685</TotalTime>
  <Words>434</Words>
  <Application>Microsoft Office PowerPoint</Application>
  <PresentationFormat>Panoramiczny</PresentationFormat>
  <Paragraphs>53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3</vt:lpstr>
      <vt:lpstr>Faseta</vt:lpstr>
      <vt:lpstr>Regionalny Program Operacyjny Województwa Opolskiego 2014-2020</vt:lpstr>
      <vt:lpstr>Wkład własny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Przykład 2.  Wyliczenie wkładu własnego wniesionego w formie pomieszczeń. 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Regionalny Program Operacyjny Województwa Opolskiego 2014-2020</dc:title>
  <dc:creator>Bartłomiej Wiszniewski</dc:creator>
  <cp:lastModifiedBy>Katarzyna Zulska</cp:lastModifiedBy>
  <cp:revision>49</cp:revision>
  <cp:lastPrinted>2015-09-11T12:34:12Z</cp:lastPrinted>
  <dcterms:created xsi:type="dcterms:W3CDTF">2015-07-13T05:57:52Z</dcterms:created>
  <dcterms:modified xsi:type="dcterms:W3CDTF">2015-09-14T10:26:21Z</dcterms:modified>
</cp:coreProperties>
</file>